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91" r:id="rId2"/>
    <p:sldId id="295" r:id="rId3"/>
    <p:sldId id="304" r:id="rId4"/>
    <p:sldId id="296" r:id="rId5"/>
    <p:sldId id="273" r:id="rId6"/>
    <p:sldId id="275" r:id="rId7"/>
    <p:sldId id="276" r:id="rId8"/>
    <p:sldId id="308" r:id="rId9"/>
    <p:sldId id="309" r:id="rId10"/>
    <p:sldId id="310" r:id="rId11"/>
    <p:sldId id="278" r:id="rId12"/>
    <p:sldId id="298" r:id="rId13"/>
    <p:sldId id="274" r:id="rId14"/>
    <p:sldId id="314" r:id="rId15"/>
    <p:sldId id="294" r:id="rId16"/>
    <p:sldId id="279" r:id="rId17"/>
    <p:sldId id="285" r:id="rId18"/>
    <p:sldId id="288" r:id="rId19"/>
    <p:sldId id="286" r:id="rId20"/>
    <p:sldId id="287" r:id="rId21"/>
    <p:sldId id="313" r:id="rId22"/>
    <p:sldId id="311" r:id="rId23"/>
    <p:sldId id="312" r:id="rId24"/>
    <p:sldId id="297" r:id="rId25"/>
    <p:sldId id="307" r:id="rId26"/>
    <p:sldId id="306" r:id="rId27"/>
    <p:sldId id="300" r:id="rId28"/>
    <p:sldId id="277" r:id="rId29"/>
    <p:sldId id="302" r:id="rId30"/>
    <p:sldId id="303" r:id="rId31"/>
    <p:sldId id="272" r:id="rId3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5A5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35758FB7-9AC5-4552-8A53-C91805E547FA}" styleName="Themed Style 1 - Accent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249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360" y="108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CB0675-8757-447A-83CF-CC083F130CF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70F0E81-63F8-4763-A3E7-26F8C89BAF9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5FEBECB-523C-41E2-B9E1-B49CE1AE13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23/05/2019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6604D4D-A040-43EC-A06E-C9FF87C38B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A7F7B59-2655-4A16-9338-7A1FF6CF8D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116951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075155-CF18-41CB-808D-4FFEF83B7E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379E8E5-4A93-4144-A74A-E4277B86C5D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6156EA6-B229-4051-9622-1DE32230FF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23/05/2019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F503293-2342-4F14-A185-C64E0A92A9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5BB794-E5CC-4227-A7E7-FBC0E600B4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8038824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C073342-0E6C-4501-BF2B-E0786C4A1C9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4B8BE0E-9B19-4456-888A-F6F7F6807DE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5BFDC87-1937-4C86-B2C9-E983D0A247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23/05/2019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BFCCAE-ED23-4D74-BE54-E7F15ECDB6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912DE9-945B-41C5-9AB1-DF7338F775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895833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EDE08A-9BCB-4DB5-979B-7EC1A3B018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102123-299D-424F-B91C-90DA27CBE9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DD13501-214C-400D-B34D-AAD78D317C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23/05/2019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AF2D5AC-7884-4CE0-9114-C283C3AC3F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A7731B-1E31-467B-9D31-C373F72828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992686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4A99BF-D77A-47E5-A333-21056D5C7F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443D1B4-FCD0-401F-9ECF-DA162FC947E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300FF4-C9B2-4ABA-817A-4F4C86102B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23/05/2019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8C7C576-1CEB-4D33-8290-3E35E137AA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D9411D-4FFA-4242-B90D-69DB0A1CBF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127056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B5EE83-8F23-44CE-B731-D6CDCF67D2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000974-36F0-4517-9F41-0343A745C9F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4B17F36-4F18-4437-94CB-1BBE2231F90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040307B-A71C-463F-A8AD-2362947B6E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23/05/2019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34814C6-2B81-4B29-BC55-77856DEAE1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C6C38BC-BD3A-457D-AD2D-E23689FC35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39546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70C950-00F3-4BEC-A7AF-73D734E69D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1A1057C-E2B4-44A8-866D-7665D2D51E0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54185D7-9A58-4CAA-A1E2-456377B5BD7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5013CA9-67CF-445C-9FD9-4D11054E8E5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3CD929C-BC30-4351-B9FB-85F1B6BBD0D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9381263-7B2F-4B44-84EC-DCD3AD647A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23/05/2019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294B316-E30F-420C-A4D4-677C0ABCB0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D8D8C8E-2E12-421C-BDB0-297E119766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2238275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559D1F-951D-4B4F-905F-3D9885140F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0A8B11F-BE2C-493B-B668-EAE850937A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23/05/2019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32DFAFC-1721-4F15-A1DC-32F1034CFF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72CB011-1EE8-4DA0-BEEF-1156D174BB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220027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217C5BF-8060-48B9-AAC4-7A192B2D80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23/05/2019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6E805C8-0E11-4841-9BF9-FBF770ACFC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16AD9FF-00E5-44FF-9D7E-60064FC18F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986631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11EDC3-9FD4-4D6B-9729-FA84BF3C81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8498AE-BC98-4168-B0A0-868A407A487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2957CDD-01C0-4799-BB11-E6E744E216A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A079E42-668E-46C6-954A-67901E4B40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23/05/2019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3B60014-4694-4A8B-B40C-73E85B5872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D34F0D0-D719-4B77-8221-881A22C8F1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373876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61D647-53DC-40AB-8DE1-AE23C3C8ED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70BD5AE-C589-4C2D-9C0D-2CD8B0B5E23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8BBFD26-5B3D-4CC6-8408-BF7773A526D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238B1A3-BD42-40AD-9958-685A16838F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23/05/2019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A975511-8CF5-4705-B33D-BF4069FCCF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AAE4949-EE42-46D6-ADDC-94A3885A65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656741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CDEFE30-20B6-4B28-B48C-8BBDCD75D6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FAEC8A9-5610-4CD4-9BE5-DA332D75536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5FF7B26-E0A4-4676-8C30-0372856CF9D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1BC1721-5CED-45EF-BE6E-B0E4EE9D0A2D}" type="datetimeFigureOut">
              <a:rPr lang="en-GB" smtClean="0"/>
              <a:t>23/05/2019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04D79F-B202-4D73-B245-79A385CDB2C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B2CD3D-7ECB-46D9-B76D-1F2FCF3A007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376046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>
          <a:xfrm>
            <a:off x="644435" y="2133600"/>
            <a:ext cx="10964091" cy="943994"/>
          </a:xfrm>
        </p:spPr>
        <p:txBody>
          <a:bodyPr>
            <a:normAutofit/>
          </a:bodyPr>
          <a:lstStyle/>
          <a:p>
            <a:r>
              <a:rPr lang="en-GB" sz="4400" b="1" dirty="0">
                <a:latin typeface="+mn-lt"/>
              </a:rPr>
              <a:t>Genomic dissections of inflammatory proteins</a:t>
            </a:r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>
          <a:xfrm>
            <a:off x="1604887" y="3396344"/>
            <a:ext cx="9144000" cy="644433"/>
          </a:xfrm>
        </p:spPr>
        <p:txBody>
          <a:bodyPr/>
          <a:lstStyle/>
          <a:p>
            <a:r>
              <a:rPr lang="en-GB" dirty="0"/>
              <a:t>On behalf of the SCALLOP/INF1 consortium</a:t>
            </a:r>
          </a:p>
          <a:p>
            <a:endParaRPr lang="en-GB" dirty="0"/>
          </a:p>
          <a:p>
            <a:endParaRPr lang="en-GB" dirty="0"/>
          </a:p>
        </p:txBody>
      </p:sp>
      <p:sp>
        <p:nvSpPr>
          <p:cNvPr id="2" name="Rectangle 1"/>
          <p:cNvSpPr/>
          <p:nvPr/>
        </p:nvSpPr>
        <p:spPr>
          <a:xfrm>
            <a:off x="3424522" y="6024215"/>
            <a:ext cx="5403915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sz="2800" b="1" dirty="0">
                <a:solidFill>
                  <a:schemeClr val="accent1"/>
                </a:solidFill>
              </a:rPr>
              <a:t>https://jinghuazhao.github.io/INF/</a:t>
            </a:r>
          </a:p>
        </p:txBody>
      </p:sp>
      <p:sp>
        <p:nvSpPr>
          <p:cNvPr id="3" name="Rectangle 2"/>
          <p:cNvSpPr/>
          <p:nvPr/>
        </p:nvSpPr>
        <p:spPr>
          <a:xfrm>
            <a:off x="9608064" y="6024215"/>
            <a:ext cx="2072639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2800" i="1" dirty="0"/>
              <a:t>23/5/2019</a:t>
            </a:r>
          </a:p>
        </p:txBody>
      </p:sp>
    </p:spTree>
    <p:extLst>
      <p:ext uri="{BB962C8B-B14F-4D97-AF65-F5344CB8AC3E}">
        <p14:creationId xmlns:p14="http://schemas.microsoft.com/office/powerpoint/2010/main" val="15355333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Annotation by </a:t>
            </a:r>
            <a:r>
              <a:rPr lang="en-GB" b="1" dirty="0" err="1"/>
              <a:t>PhenoScanner</a:t>
            </a:r>
            <a:endParaRPr lang="en-GB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err="1"/>
              <a:t>PhenoScanner</a:t>
            </a:r>
            <a:r>
              <a:rPr lang="en-GB" dirty="0"/>
              <a:t> v1.1 (on cardio with </a:t>
            </a:r>
            <a:r>
              <a:rPr lang="en-GB" dirty="0" err="1"/>
              <a:t>chr:pos</a:t>
            </a:r>
            <a:r>
              <a:rPr lang="en-GB" dirty="0"/>
              <a:t> input) esp. on OPG by Kwan et al. (2014).</a:t>
            </a:r>
          </a:p>
          <a:p>
            <a:r>
              <a:rPr lang="en-GB" dirty="0" err="1"/>
              <a:t>PhenoScanner</a:t>
            </a:r>
            <a:r>
              <a:rPr lang="en-GB" dirty="0"/>
              <a:t> v2 (on cardio with </a:t>
            </a:r>
            <a:r>
              <a:rPr lang="en-GB" dirty="0" err="1"/>
              <a:t>rsid</a:t>
            </a:r>
            <a:r>
              <a:rPr lang="en-GB" dirty="0"/>
              <a:t> input, esp. after referring to SNPID-</a:t>
            </a:r>
            <a:r>
              <a:rPr lang="en-GB" dirty="0" err="1"/>
              <a:t>rsid</a:t>
            </a:r>
            <a:r>
              <a:rPr lang="en-GB" dirty="0"/>
              <a:t> correspondence in INTERVAL) results for INF1 as a whole and by proteins.</a:t>
            </a:r>
          </a:p>
          <a:p>
            <a:r>
              <a:rPr lang="en-GB" dirty="0"/>
              <a:t>The latter was complemented with R/</a:t>
            </a:r>
            <a:r>
              <a:rPr lang="en-GB" dirty="0" err="1"/>
              <a:t>MendelianRandomization</a:t>
            </a:r>
            <a:r>
              <a:rPr lang="en-GB" dirty="0"/>
              <a:t>.</a:t>
            </a:r>
          </a:p>
          <a:p>
            <a:r>
              <a:rPr lang="en-GB" dirty="0"/>
              <a:t>Additional results on IBD, rheumatoid arthritis.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6493922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Quality control as with </a:t>
            </a:r>
            <a:r>
              <a:rPr lang="en-GB" b="1" dirty="0" err="1"/>
              <a:t>IFN.gamma</a:t>
            </a:r>
            <a:endParaRPr lang="en-GB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The majority of </a:t>
            </a:r>
            <a:r>
              <a:rPr lang="en-GB" dirty="0" err="1"/>
              <a:t>sumstats</a:t>
            </a:r>
            <a:r>
              <a:rPr lang="en-GB" dirty="0"/>
              <a:t> for each protein were satisfactory.</a:t>
            </a:r>
          </a:p>
          <a:p>
            <a:r>
              <a:rPr lang="en-GB" dirty="0"/>
              <a:t>However, there were a small number (~20) of problematic proteins according to QCGWAS, with which Manhattan plots were produced for each protein from each cohort. It appeared that the total number was a function of MAF, from ~20 at 0.03 to 3 at 0.1.</a:t>
            </a:r>
          </a:p>
          <a:p>
            <a:r>
              <a:rPr lang="en-GB" dirty="0"/>
              <a:t>The QC over </a:t>
            </a:r>
            <a:r>
              <a:rPr lang="en-GB" dirty="0" err="1"/>
              <a:t>IFN.gamma</a:t>
            </a:r>
            <a:r>
              <a:rPr lang="en-GB" dirty="0"/>
              <a:t> is given below as example.</a:t>
            </a:r>
          </a:p>
          <a:p>
            <a:pPr lvl="1"/>
            <a:r>
              <a:rPr lang="en-GB" dirty="0"/>
              <a:t>QCGWAS.</a:t>
            </a:r>
          </a:p>
          <a:p>
            <a:pPr lvl="1"/>
            <a:r>
              <a:rPr lang="en-GB" dirty="0"/>
              <a:t>Information from cohort on those proteins links to LLOD.</a:t>
            </a:r>
          </a:p>
          <a:p>
            <a:pPr lvl="1"/>
            <a:r>
              <a:rPr lang="en-GB" dirty="0"/>
              <a:t>Exclusion from meta-analysis.</a:t>
            </a:r>
          </a:p>
          <a:p>
            <a:pPr lvl="1"/>
            <a:r>
              <a:rPr lang="en-GB" dirty="0"/>
              <a:t>Final Manhattan plot.</a:t>
            </a:r>
          </a:p>
        </p:txBody>
      </p:sp>
    </p:spTree>
    <p:extLst>
      <p:ext uri="{BB962C8B-B14F-4D97-AF65-F5344CB8AC3E}">
        <p14:creationId xmlns:p14="http://schemas.microsoft.com/office/powerpoint/2010/main" val="18157223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0783" y="0"/>
            <a:ext cx="10515600" cy="1325563"/>
          </a:xfrm>
        </p:spPr>
        <p:txBody>
          <a:bodyPr/>
          <a:lstStyle/>
          <a:p>
            <a:pPr algn="ctr"/>
            <a:r>
              <a:rPr lang="en-GB" b="1" dirty="0"/>
              <a:t>Manhattan (L) and Q-Q (R) plots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5823" y="1913438"/>
            <a:ext cx="6516625" cy="3524194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32448" y="1548384"/>
            <a:ext cx="5126392" cy="51694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44316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Above-LLOD% and exclusion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It turned out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GB" dirty="0"/>
              <a:t>An attempt was made in the study by using </a:t>
            </a:r>
            <a:r>
              <a:rPr lang="en-GB" dirty="0" err="1"/>
              <a:t>llod</a:t>
            </a:r>
            <a:r>
              <a:rPr lang="en-GB" dirty="0"/>
              <a:t>/2.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GB" dirty="0"/>
              <a:t>Manhattan plots (excessive number of significant hits) closely related to this.</a:t>
            </a:r>
          </a:p>
          <a:p>
            <a:r>
              <a:rPr lang="en-GB" dirty="0"/>
              <a:t>Although higher MAF </a:t>
            </a:r>
            <a:r>
              <a:rPr lang="en-GB" dirty="0" err="1"/>
              <a:t>cutoffs</a:t>
            </a:r>
            <a:r>
              <a:rPr lang="en-GB" dirty="0"/>
              <a:t> could did away with busy Manhattan plots, it is unusual to do so and the associate proteins with low &gt;LLOD% were discarded.</a:t>
            </a:r>
          </a:p>
        </p:txBody>
      </p:sp>
    </p:spTree>
    <p:extLst>
      <p:ext uri="{BB962C8B-B14F-4D97-AF65-F5344CB8AC3E}">
        <p14:creationId xmlns:p14="http://schemas.microsoft.com/office/powerpoint/2010/main" val="9793991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3385" y="65867"/>
            <a:ext cx="10515600" cy="1325563"/>
          </a:xfrm>
        </p:spPr>
        <p:txBody>
          <a:bodyPr/>
          <a:lstStyle/>
          <a:p>
            <a:pPr algn="ctr"/>
            <a:r>
              <a:rPr lang="en-GB" b="1" dirty="0"/>
              <a:t>Busy Manhattan plots and above-LLOD%</a:t>
            </a:r>
            <a:endParaRPr lang="en-GB" dirty="0"/>
          </a:p>
        </p:txBody>
      </p:sp>
      <p:graphicFrame>
        <p:nvGraphicFramePr>
          <p:cNvPr id="4" name="Content Placeholder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567450126"/>
              </p:ext>
            </p:extLst>
          </p:nvPr>
        </p:nvGraphicFramePr>
        <p:xfrm>
          <a:off x="679268" y="1121832"/>
          <a:ext cx="11025052" cy="5698947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756263">
                  <a:extLst>
                    <a:ext uri="{9D8B030D-6E8A-4147-A177-3AD203B41FA5}">
                      <a16:colId xmlns:a16="http://schemas.microsoft.com/office/drawing/2014/main" val="1139059030"/>
                    </a:ext>
                  </a:extLst>
                </a:gridCol>
                <a:gridCol w="2756263">
                  <a:extLst>
                    <a:ext uri="{9D8B030D-6E8A-4147-A177-3AD203B41FA5}">
                      <a16:colId xmlns:a16="http://schemas.microsoft.com/office/drawing/2014/main" val="2316377376"/>
                    </a:ext>
                  </a:extLst>
                </a:gridCol>
                <a:gridCol w="2756263">
                  <a:extLst>
                    <a:ext uri="{9D8B030D-6E8A-4147-A177-3AD203B41FA5}">
                      <a16:colId xmlns:a16="http://schemas.microsoft.com/office/drawing/2014/main" val="3075619873"/>
                    </a:ext>
                  </a:extLst>
                </a:gridCol>
                <a:gridCol w="2756263">
                  <a:extLst>
                    <a:ext uri="{9D8B030D-6E8A-4147-A177-3AD203B41FA5}">
                      <a16:colId xmlns:a16="http://schemas.microsoft.com/office/drawing/2014/main" val="80889694"/>
                    </a:ext>
                  </a:extLst>
                </a:gridCol>
              </a:tblGrid>
              <a:tr h="444135">
                <a:tc>
                  <a:txBody>
                    <a:bodyPr/>
                    <a:lstStyle/>
                    <a:p>
                      <a:r>
                        <a:rPr lang="en-GB" sz="2000" b="1" dirty="0"/>
                        <a:t>Protein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 sz="2000" b="1" dirty="0"/>
                        <a:t>%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GB" sz="2000" b="1" dirty="0"/>
                        <a:t>Protein (continued)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 sz="2000" b="1" dirty="0"/>
                        <a:t>% (continued)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03799647"/>
                  </a:ext>
                </a:extLst>
              </a:tr>
              <a:tr h="437901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L.15RA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0.841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IL13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0.062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2586687149"/>
                  </a:ext>
                </a:extLst>
              </a:tr>
              <a:tr h="437901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ST1A1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0.808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IL.20RA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0.057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582555723"/>
                  </a:ext>
                </a:extLst>
              </a:tr>
              <a:tr h="437901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MCP.3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0.804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IL.24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0.051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690476276"/>
                  </a:ext>
                </a:extLst>
              </a:tr>
              <a:tr h="437901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FGF.5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0.652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IL.20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0.046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69389694"/>
                  </a:ext>
                </a:extLst>
              </a:tr>
              <a:tr h="437901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AXIN1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0.425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NRTN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0.039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5900228"/>
                  </a:ext>
                </a:extLst>
              </a:tr>
              <a:tr h="437901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IL.17A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0.380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ARTN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0.035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675643637"/>
                  </a:ext>
                </a:extLst>
              </a:tr>
              <a:tr h="437901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IL.17C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0.369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IL.1.alpha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0.025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210588123"/>
                  </a:ext>
                </a:extLst>
              </a:tr>
              <a:tr h="437901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IL4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0.171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IL.2RB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0.023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955584402"/>
                  </a:ext>
                </a:extLst>
              </a:tr>
              <a:tr h="437901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IL5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0.162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IL33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0.014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328683294"/>
                  </a:ext>
                </a:extLst>
              </a:tr>
              <a:tr h="437901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IL.10RA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0.149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 err="1">
                          <a:effectLst/>
                        </a:rPr>
                        <a:t>IFN.gamma</a:t>
                      </a:r>
                      <a:endParaRPr lang="en-GB" sz="20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0.007</a:t>
                      </a:r>
                      <a:endParaRPr lang="en-GB" sz="20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034416076"/>
                  </a:ext>
                </a:extLst>
              </a:tr>
              <a:tr h="437901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TNF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0.096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TSLP</a:t>
                      </a:r>
                      <a:endParaRPr lang="en-GB" sz="20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0.005</a:t>
                      </a:r>
                      <a:endParaRPr lang="en-GB" sz="20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489448543"/>
                  </a:ext>
                </a:extLst>
              </a:tr>
              <a:tr h="437901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LIF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0.064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IL.22.RA1</a:t>
                      </a:r>
                      <a:endParaRPr lang="en-GB" sz="2000" b="0" i="0" u="none" strike="noStrike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0.003</a:t>
                      </a:r>
                      <a:endParaRPr lang="en-GB" sz="20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79487642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6362039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2165878" cy="1227910"/>
          </a:xfrm>
        </p:spPr>
        <p:txBody>
          <a:bodyPr>
            <a:normAutofit/>
          </a:bodyPr>
          <a:lstStyle/>
          <a:p>
            <a:pPr algn="ctr"/>
            <a:r>
              <a:rPr lang="en-GB" b="1" dirty="0" err="1"/>
              <a:t>IFN.gamma</a:t>
            </a:r>
            <a:r>
              <a:rPr lang="en-GB" b="1" dirty="0"/>
              <a:t> from &gt;1,000 signals (L) to none (R)</a:t>
            </a: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52032" y="1518775"/>
            <a:ext cx="5736336" cy="5185953"/>
          </a:xfrm>
        </p:spPr>
      </p:pic>
      <p:pic>
        <p:nvPicPr>
          <p:cNvPr id="4" name="Content Placeholder 3"/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914005"/>
            <a:ext cx="6309360" cy="4846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99743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Results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/>
              <a:t>Manhattan, Q-Q, </a:t>
            </a:r>
            <a:r>
              <a:rPr lang="en-GB" dirty="0" err="1"/>
              <a:t>LocusZoom</a:t>
            </a:r>
            <a:r>
              <a:rPr lang="en-GB" dirty="0"/>
              <a:t> (cis regions) and forest plots.</a:t>
            </a:r>
          </a:p>
          <a:p>
            <a:r>
              <a:rPr lang="en-GB" dirty="0"/>
              <a:t>A general sense of options for identification of near-independent signals from contrast between 1KG, UK10K+1KG (INTERVAL genotypes) compared to INTERVAL.</a:t>
            </a:r>
          </a:p>
          <a:p>
            <a:r>
              <a:rPr lang="en-GB" dirty="0"/>
              <a:t>Primary/secondary and cis/trans signal classifications.</a:t>
            </a:r>
          </a:p>
          <a:p>
            <a:r>
              <a:rPr lang="en-GB" dirty="0"/>
              <a:t>Replication of findings on OPG (Kwan et al. 2014) through </a:t>
            </a:r>
            <a:r>
              <a:rPr lang="en-GB" dirty="0" err="1"/>
              <a:t>PhenoScanner</a:t>
            </a:r>
            <a:r>
              <a:rPr lang="en-GB" dirty="0"/>
              <a:t> v1.1. Further work is </a:t>
            </a:r>
            <a:r>
              <a:rPr lang="en-GB" dirty="0" err="1"/>
              <a:t>onging</a:t>
            </a:r>
            <a:r>
              <a:rPr lang="en-GB" dirty="0"/>
              <a:t> with v2 outputs.</a:t>
            </a:r>
          </a:p>
          <a:p>
            <a:r>
              <a:rPr lang="en-GB" dirty="0" err="1"/>
              <a:t>Parellel</a:t>
            </a:r>
            <a:r>
              <a:rPr lang="en-GB" dirty="0"/>
              <a:t> effort on </a:t>
            </a:r>
            <a:r>
              <a:rPr lang="en-GB" dirty="0" err="1"/>
              <a:t>coloc</a:t>
            </a:r>
            <a:r>
              <a:rPr lang="en-GB" dirty="0"/>
              <a:t>(</a:t>
            </a:r>
            <a:r>
              <a:rPr lang="en-GB" dirty="0" err="1"/>
              <a:t>alisation</a:t>
            </a:r>
            <a:r>
              <a:rPr lang="en-GB" dirty="0"/>
              <a:t>) </a:t>
            </a:r>
            <a:r>
              <a:rPr lang="en-GB" dirty="0" err="1"/>
              <a:t>anslysis</a:t>
            </a:r>
            <a:r>
              <a:rPr lang="en-GB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8405993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-17417"/>
            <a:ext cx="6248399" cy="6805454"/>
          </a:xfrm>
        </p:spPr>
      </p:pic>
      <p:pic>
        <p:nvPicPr>
          <p:cNvPr id="5" name="Content Placeholder 3"/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91072" y="0"/>
            <a:ext cx="5900929" cy="6858000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B3965497-BDD7-4A5C-BAD8-19997115AF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" y="0"/>
            <a:ext cx="10515600" cy="1325563"/>
          </a:xfrm>
        </p:spPr>
        <p:txBody>
          <a:bodyPr/>
          <a:lstStyle/>
          <a:p>
            <a:r>
              <a:rPr lang="en-GB" b="1" dirty="0"/>
              <a:t>Manhattan (L) and Q-Q plots (R) for OPG</a:t>
            </a:r>
          </a:p>
        </p:txBody>
      </p:sp>
    </p:spTree>
    <p:extLst>
      <p:ext uri="{BB962C8B-B14F-4D97-AF65-F5344CB8AC3E}">
        <p14:creationId xmlns:p14="http://schemas.microsoft.com/office/powerpoint/2010/main" val="16197913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965497-BDD7-4A5C-BAD8-19997115AF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1591" y="69294"/>
            <a:ext cx="10515600" cy="706029"/>
          </a:xfrm>
        </p:spPr>
        <p:txBody>
          <a:bodyPr/>
          <a:lstStyle/>
          <a:p>
            <a:pPr algn="ctr"/>
            <a:r>
              <a:rPr lang="en-GB" b="1" dirty="0"/>
              <a:t>Regional plot (OPG, chr8)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2C0F854-B611-4CF3-B4DB-50BEACF53AE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78165" y="757906"/>
            <a:ext cx="8602452" cy="6100093"/>
          </a:xfrm>
        </p:spPr>
      </p:pic>
    </p:spTree>
    <p:extLst>
      <p:ext uri="{BB962C8B-B14F-4D97-AF65-F5344CB8AC3E}">
        <p14:creationId xmlns:p14="http://schemas.microsoft.com/office/powerpoint/2010/main" val="36236409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74E74D2E-DD49-4D16-9718-BAA02708999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0896" y="9581"/>
            <a:ext cx="11539728" cy="68484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90809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Introduction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spcBef>
                <a:spcPct val="0"/>
              </a:spcBef>
              <a:defRPr/>
            </a:pPr>
            <a:r>
              <a:rPr lang="en-GB" altLang="en-US" dirty="0"/>
              <a:t>There is strong motivation to integrate genomic, proteomic and phenotypic data for biological and clinical insights (Sun et al. 2018, </a:t>
            </a:r>
            <a:r>
              <a:rPr lang="en-US" altLang="en-US" dirty="0" err="1"/>
              <a:t>Genz</a:t>
            </a:r>
            <a:r>
              <a:rPr lang="en-US" altLang="en-US" dirty="0"/>
              <a:t> et al 2016, </a:t>
            </a:r>
            <a:r>
              <a:rPr lang="en-US" altLang="en-US" dirty="0" err="1"/>
              <a:t>Niewczas</a:t>
            </a:r>
            <a:r>
              <a:rPr lang="en-US" altLang="en-US" dirty="0"/>
              <a:t> et al. 2019)</a:t>
            </a:r>
            <a:r>
              <a:rPr lang="en-GB" altLang="en-US" dirty="0"/>
              <a:t>. </a:t>
            </a:r>
          </a:p>
          <a:p>
            <a:pPr>
              <a:spcBef>
                <a:spcPct val="0"/>
              </a:spcBef>
              <a:defRPr/>
            </a:pPr>
            <a:r>
              <a:rPr lang="en-GB" altLang="en-US" dirty="0"/>
              <a:t>The study is one of several initiatives in SCALLOP consortium on data using </a:t>
            </a:r>
            <a:r>
              <a:rPr lang="en-GB" altLang="en-US" dirty="0" err="1"/>
              <a:t>Olink</a:t>
            </a:r>
            <a:r>
              <a:rPr lang="en-GB" altLang="en-US" dirty="0"/>
              <a:t> assays, involving 12 </a:t>
            </a:r>
            <a:r>
              <a:rPr lang="en-GB" altLang="en-US" dirty="0" err="1"/>
              <a:t>genomewide</a:t>
            </a:r>
            <a:r>
              <a:rPr lang="en-GB" altLang="en-US" dirty="0"/>
              <a:t> association studies of 91 Inflammation proteins developed </a:t>
            </a:r>
            <a:r>
              <a:rPr lang="en-GB" altLang="en-US"/>
              <a:t>for study of </a:t>
            </a:r>
            <a:r>
              <a:rPr lang="en-US" altLang="en-US" dirty="0"/>
              <a:t>inflammation in immune response and a range of pathological processes and diseases.</a:t>
            </a:r>
          </a:p>
          <a:p>
            <a:pPr>
              <a:spcBef>
                <a:spcPct val="0"/>
              </a:spcBef>
              <a:defRPr/>
            </a:pPr>
            <a:r>
              <a:rPr lang="en-US" dirty="0"/>
              <a:t>The aim is to identify protein quantitative trait loci (</a:t>
            </a:r>
            <a:r>
              <a:rPr lang="en-US" dirty="0" err="1"/>
              <a:t>pQTLs</a:t>
            </a:r>
            <a:r>
              <a:rPr lang="en-US" dirty="0"/>
              <a:t>) and assess their biological and/or clinical significance.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5756818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279F7981-361E-4496-A12D-6ADAF681D5E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4780" y="-12192"/>
            <a:ext cx="11696542" cy="68640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75916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E5D9A1-4687-483A-A61C-CB300A9F04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Comparison with Kwan et al. </a:t>
            </a:r>
            <a:r>
              <a:rPr lang="en-GB" b="1"/>
              <a:t>(2014)</a:t>
            </a:r>
            <a:endParaRPr lang="en-GB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D97A2A-AC31-496D-9258-5A0771E35A6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GB" dirty="0"/>
              <a:t>The chromosome 8 locus here is ~200kb upstream.</a:t>
            </a:r>
          </a:p>
          <a:p>
            <a:r>
              <a:rPr lang="en-GB" dirty="0"/>
              <a:t>Same SNP for the trans signal quoting Kwan et al. (2014). “The chromosome 17 locus identified in the sex-combined meta-analysis encompasses multiple genes, including </a:t>
            </a:r>
            <a:r>
              <a:rPr lang="en-GB" i="1" dirty="0"/>
              <a:t>FLJ40 504</a:t>
            </a:r>
            <a:r>
              <a:rPr lang="en-GB" dirty="0"/>
              <a:t>, </a:t>
            </a:r>
            <a:r>
              <a:rPr lang="en-GB" i="1" dirty="0"/>
              <a:t>POLDIP2</a:t>
            </a:r>
            <a:r>
              <a:rPr lang="en-GB" dirty="0"/>
              <a:t>, </a:t>
            </a:r>
            <a:r>
              <a:rPr lang="en-GB" i="1" dirty="0"/>
              <a:t>TMEM97</a:t>
            </a:r>
            <a:r>
              <a:rPr lang="en-GB" dirty="0"/>
              <a:t>, </a:t>
            </a:r>
            <a:r>
              <a:rPr lang="en-GB" i="1" dirty="0"/>
              <a:t>MIR4723</a:t>
            </a:r>
            <a:r>
              <a:rPr lang="en-GB" dirty="0"/>
              <a:t>, </a:t>
            </a:r>
            <a:r>
              <a:rPr lang="en-GB" i="1" dirty="0"/>
              <a:t>VTN</a:t>
            </a:r>
            <a:r>
              <a:rPr lang="en-GB" dirty="0"/>
              <a:t>, </a:t>
            </a:r>
            <a:r>
              <a:rPr lang="en-GB" i="1" dirty="0"/>
              <a:t>IFT20</a:t>
            </a:r>
            <a:r>
              <a:rPr lang="en-GB" dirty="0"/>
              <a:t>, </a:t>
            </a:r>
            <a:r>
              <a:rPr lang="en-GB" i="1" dirty="0"/>
              <a:t>SARM1</a:t>
            </a:r>
            <a:r>
              <a:rPr lang="en-GB" dirty="0"/>
              <a:t>, </a:t>
            </a:r>
            <a:r>
              <a:rPr lang="en-GB" i="1" dirty="0"/>
              <a:t>TNFAIP1</a:t>
            </a:r>
            <a:r>
              <a:rPr lang="en-GB" dirty="0"/>
              <a:t>, </a:t>
            </a:r>
            <a:r>
              <a:rPr lang="en-GB" i="1" dirty="0"/>
              <a:t>SLC46A1</a:t>
            </a:r>
            <a:r>
              <a:rPr lang="en-GB" dirty="0"/>
              <a:t>, </a:t>
            </a:r>
            <a:r>
              <a:rPr lang="en-GB" i="1" dirty="0"/>
              <a:t>TMEM199</a:t>
            </a:r>
            <a:r>
              <a:rPr lang="en-GB" dirty="0"/>
              <a:t>, and </a:t>
            </a:r>
            <a:r>
              <a:rPr lang="en-GB" i="1" dirty="0"/>
              <a:t>SEBOX</a:t>
            </a:r>
            <a:r>
              <a:rPr lang="en-GB" dirty="0"/>
              <a:t>. The most significant SNP in this locus (rs704) encodes a possibly damaging (predicted by PolyPhen2) missense mutation in the </a:t>
            </a:r>
            <a:r>
              <a:rPr lang="en-GB" i="1" dirty="0"/>
              <a:t>VTN</a:t>
            </a:r>
            <a:r>
              <a:rPr lang="en-GB" dirty="0"/>
              <a:t> gene. Moreover, </a:t>
            </a:r>
            <a:r>
              <a:rPr lang="en-GB" dirty="0" err="1"/>
              <a:t>eQTL</a:t>
            </a:r>
            <a:r>
              <a:rPr lang="en-GB" dirty="0"/>
              <a:t> analyses showed that the SNP was significantly associated with </a:t>
            </a:r>
            <a:r>
              <a:rPr lang="en-GB" i="1" dirty="0"/>
              <a:t>TMEM199 </a:t>
            </a:r>
            <a:r>
              <a:rPr lang="en-GB" dirty="0"/>
              <a:t>expression in pancreas and whole bone, as well as </a:t>
            </a:r>
            <a:r>
              <a:rPr lang="en-GB" i="1" dirty="0"/>
              <a:t>TMEM97</a:t>
            </a:r>
            <a:r>
              <a:rPr lang="en-GB" dirty="0"/>
              <a:t> expression in whole blood. The low </a:t>
            </a:r>
            <a:r>
              <a:rPr lang="en-GB" dirty="0" err="1"/>
              <a:t>RegulomeDB</a:t>
            </a:r>
            <a:r>
              <a:rPr lang="en-GB" dirty="0"/>
              <a:t> score of the SNP also suggested that the SNP has important regulatory functions”.</a:t>
            </a:r>
          </a:p>
        </p:txBody>
      </p:sp>
    </p:spTree>
    <p:extLst>
      <p:ext uri="{BB962C8B-B14F-4D97-AF65-F5344CB8AC3E}">
        <p14:creationId xmlns:p14="http://schemas.microsoft.com/office/powerpoint/2010/main" val="29246438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Findings from </a:t>
            </a:r>
            <a:r>
              <a:rPr lang="en-GB" b="1" i="1" dirty="0"/>
              <a:t>in </a:t>
            </a:r>
            <a:r>
              <a:rPr lang="en-GB" b="1" i="1" dirty="0" err="1"/>
              <a:t>silico</a:t>
            </a:r>
            <a:r>
              <a:rPr lang="en-GB" b="1" i="1" dirty="0"/>
              <a:t> </a:t>
            </a:r>
            <a:r>
              <a:rPr lang="en-GB" b="1" dirty="0"/>
              <a:t>experiment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GB" sz="2400" dirty="0"/>
              <a:t>1. More signals were introduced by </a:t>
            </a:r>
            <a:r>
              <a:rPr lang="en-GB" sz="2400" dirty="0" err="1"/>
              <a:t>indels</a:t>
            </a:r>
            <a:r>
              <a:rPr lang="en-GB" sz="2400" dirty="0"/>
              <a:t> and by inclusion of regions in high LD, 18 in case of SNPs vs </a:t>
            </a:r>
            <a:r>
              <a:rPr lang="en-GB" sz="2400" dirty="0" err="1"/>
              <a:t>SNP+indels</a:t>
            </a:r>
            <a:r>
              <a:rPr lang="en-GB" sz="2400" dirty="0"/>
              <a:t>; 2. </a:t>
            </a:r>
            <a:r>
              <a:rPr lang="en-GB" sz="2400" b="1" dirty="0"/>
              <a:t>default GCTA --</a:t>
            </a:r>
            <a:r>
              <a:rPr lang="en-GB" sz="2400" b="1" dirty="0" err="1"/>
              <a:t>cojo</a:t>
            </a:r>
            <a:r>
              <a:rPr lang="en-GB" sz="2400" b="1" dirty="0"/>
              <a:t>-collinear and --</a:t>
            </a:r>
            <a:r>
              <a:rPr lang="en-GB" sz="2400" b="1" dirty="0" err="1"/>
              <a:t>cojo</a:t>
            </a:r>
            <a:r>
              <a:rPr lang="en-GB" sz="2400" b="1" dirty="0"/>
              <a:t>-wind parameters did quite well in numbers</a:t>
            </a:r>
            <a:r>
              <a:rPr lang="en-GB" sz="2400" dirty="0"/>
              <a:t>; 3. Although it looks close, PLINK –clump-r2 0/GCTA --</a:t>
            </a:r>
            <a:r>
              <a:rPr lang="en-GB" sz="2400" dirty="0" err="1"/>
              <a:t>cojo</a:t>
            </a:r>
            <a:r>
              <a:rPr lang="en-GB" sz="2400" dirty="0"/>
              <a:t>-collinear 0, 0.1 produces considerably less signals compared to --</a:t>
            </a:r>
            <a:r>
              <a:rPr lang="en-GB" sz="2400" dirty="0" err="1"/>
              <a:t>cojo</a:t>
            </a:r>
            <a:r>
              <a:rPr lang="en-GB" sz="2400" dirty="0"/>
              <a:t>-collinear 0.9 yet moderate changes in LD window have less impact than the reference panel; 4. PLINK --clump gives more signals than GCTA –</a:t>
            </a:r>
            <a:r>
              <a:rPr lang="en-GB" sz="2400" dirty="0" err="1"/>
              <a:t>cojo</a:t>
            </a:r>
            <a:r>
              <a:rPr lang="en-GB" sz="2400" dirty="0"/>
              <a:t>; 5. </a:t>
            </a:r>
            <a:r>
              <a:rPr lang="en-GB" sz="2400" b="1" dirty="0"/>
              <a:t>Specification of sliding LD windows disregarding AILD patterns in clumping gives 53 additional signals</a:t>
            </a:r>
            <a:r>
              <a:rPr lang="en-GB" sz="2400" dirty="0"/>
              <a:t>; 6. Thanks to the larger sample size and perhaps greater variant number, INTERVAL as LD reference leads to more signals than 1000Genomes;  7. Summary statistics from larger sample size gives more signals; 8. Unpruned results are likely to give more cis signals but this is subject to scrutiny perhaps on individual cases. </a:t>
            </a:r>
          </a:p>
          <a:p>
            <a:pPr marL="0" indent="0">
              <a:buNone/>
            </a:pPr>
            <a:r>
              <a:rPr lang="en-GB" sz="2400" i="1" dirty="0"/>
              <a:t>See </a:t>
            </a:r>
            <a:r>
              <a:rPr lang="en-GB" sz="2400" i="1" dirty="0">
                <a:solidFill>
                  <a:srgbClr val="0070C0"/>
                </a:solidFill>
              </a:rPr>
              <a:t>https://github.com/jinghuazhao/INF/blob/master/cardio/clump-cojo.md</a:t>
            </a:r>
          </a:p>
          <a:p>
            <a:endParaRPr lang="en-GB" sz="2400" dirty="0"/>
          </a:p>
          <a:p>
            <a:endParaRPr lang="en-GB" sz="2400" dirty="0"/>
          </a:p>
        </p:txBody>
      </p:sp>
    </p:spTree>
    <p:extLst>
      <p:ext uri="{BB962C8B-B14F-4D97-AF65-F5344CB8AC3E}">
        <p14:creationId xmlns:p14="http://schemas.microsoft.com/office/powerpoint/2010/main" val="7626158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Near-independent signals via AILD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GB" sz="2400" dirty="0"/>
              <a:t>Algorithms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GB" sz="2000" dirty="0"/>
              <a:t>Form AILD blocks with INTERVAL UK10K+1KG imputed data, involving specific variants.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GB" sz="2000" dirty="0"/>
              <a:t>Tag </a:t>
            </a:r>
            <a:r>
              <a:rPr lang="en-GB" sz="2000" dirty="0" err="1"/>
              <a:t>sumstats</a:t>
            </a:r>
            <a:r>
              <a:rPr lang="en-GB" sz="2000" dirty="0"/>
              <a:t> with AILD blocks.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GB" sz="2000" dirty="0"/>
              <a:t>Overlap regions with GWAS </a:t>
            </a:r>
            <a:r>
              <a:rPr lang="en-GB" sz="2000" dirty="0" err="1"/>
              <a:t>sumstats</a:t>
            </a:r>
            <a:r>
              <a:rPr lang="en-GB" sz="2000" dirty="0"/>
              <a:t> containing signals to 233 protein-region pairs.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GB" sz="2000" dirty="0"/>
              <a:t>PLINK –clump-r2 0.1 and/or GCTA --</a:t>
            </a:r>
            <a:r>
              <a:rPr lang="en-GB" sz="2000" dirty="0" err="1"/>
              <a:t>cojo</a:t>
            </a:r>
            <a:r>
              <a:rPr lang="en-GB" sz="2000" dirty="0"/>
              <a:t>-collinear 0.9 (no –cojo-r2 yet).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GB" sz="2000" dirty="0"/>
              <a:t>Regional plots for both cis and trans regions but </a:t>
            </a:r>
            <a:r>
              <a:rPr lang="en-GB" sz="2000" dirty="0" err="1"/>
              <a:t>LocusZoom</a:t>
            </a:r>
            <a:r>
              <a:rPr lang="en-GB" sz="2000" dirty="0"/>
              <a:t> won’t be able to show </a:t>
            </a:r>
            <a:r>
              <a:rPr lang="en-GB" sz="2000" dirty="0" err="1"/>
              <a:t>indel</a:t>
            </a:r>
            <a:r>
              <a:rPr lang="en-GB" sz="2000" dirty="0"/>
              <a:t> singletons.</a:t>
            </a:r>
          </a:p>
          <a:p>
            <a:r>
              <a:rPr lang="en-GB" sz="2400" dirty="0"/>
              <a:t>Significantly reduced computing times for GCTA from ~10 days to &lt;1 day on cardio. </a:t>
            </a:r>
          </a:p>
          <a:p>
            <a:r>
              <a:rPr lang="en-GB" sz="2400" dirty="0"/>
              <a:t>Notably, INTERVAL and INF1 share similarity in both number of signals in cis/trans classification. </a:t>
            </a:r>
          </a:p>
          <a:p>
            <a:endParaRPr lang="en-GB" sz="2400" dirty="0"/>
          </a:p>
          <a:p>
            <a:endParaRPr lang="en-GB" sz="2400" dirty="0"/>
          </a:p>
        </p:txBody>
      </p:sp>
    </p:spTree>
    <p:extLst>
      <p:ext uri="{BB962C8B-B14F-4D97-AF65-F5344CB8AC3E}">
        <p14:creationId xmlns:p14="http://schemas.microsoft.com/office/powerpoint/2010/main" val="10367751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375 (</a:t>
            </a:r>
            <a:r>
              <a:rPr lang="en-GB" b="1" dirty="0" err="1"/>
              <a:t>SNP+indel</a:t>
            </a:r>
            <a:r>
              <a:rPr lang="en-GB" b="1" dirty="0"/>
              <a:t>) Signals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81745" y="1727275"/>
            <a:ext cx="5475512" cy="528245"/>
          </a:xfrm>
        </p:spPr>
        <p:txBody>
          <a:bodyPr>
            <a:normAutofit fontScale="85000" lnSpcReduction="10000"/>
          </a:bodyPr>
          <a:lstStyle/>
          <a:p>
            <a:r>
              <a:rPr lang="en-GB" altLang="en-US" dirty="0">
                <a:latin typeface="Arial" charset="0"/>
                <a:ea typeface="SimSun" pitchFamily="2" charset="-122"/>
              </a:rPr>
              <a:t>355 primary+20 secondary signals. </a:t>
            </a:r>
          </a:p>
          <a:p>
            <a:endParaRPr lang="en-GB" altLang="en-US" dirty="0">
              <a:latin typeface="Arial" charset="0"/>
              <a:ea typeface="SimSun" pitchFamily="2" charset="-122"/>
            </a:endParaRPr>
          </a:p>
          <a:p>
            <a:endParaRPr lang="en-GB" altLang="en-US" dirty="0">
              <a:latin typeface="Arial" charset="0"/>
              <a:ea typeface="SimSun" pitchFamily="2" charset="-122"/>
            </a:endParaRPr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2334470"/>
              </p:ext>
            </p:extLst>
          </p:nvPr>
        </p:nvGraphicFramePr>
        <p:xfrm>
          <a:off x="838199" y="2463739"/>
          <a:ext cx="5927634" cy="292192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975878">
                  <a:extLst>
                    <a:ext uri="{9D8B030D-6E8A-4147-A177-3AD203B41FA5}">
                      <a16:colId xmlns:a16="http://schemas.microsoft.com/office/drawing/2014/main" val="4010703521"/>
                    </a:ext>
                  </a:extLst>
                </a:gridCol>
                <a:gridCol w="1975878">
                  <a:extLst>
                    <a:ext uri="{9D8B030D-6E8A-4147-A177-3AD203B41FA5}">
                      <a16:colId xmlns:a16="http://schemas.microsoft.com/office/drawing/2014/main" val="668118678"/>
                    </a:ext>
                  </a:extLst>
                </a:gridCol>
                <a:gridCol w="1975878">
                  <a:extLst>
                    <a:ext uri="{9D8B030D-6E8A-4147-A177-3AD203B41FA5}">
                      <a16:colId xmlns:a16="http://schemas.microsoft.com/office/drawing/2014/main" val="1203707115"/>
                    </a:ext>
                  </a:extLst>
                </a:gridCol>
              </a:tblGrid>
              <a:tr h="483235">
                <a:tc gridSpan="2">
                  <a:txBody>
                    <a:bodyPr/>
                    <a:lstStyle/>
                    <a:p>
                      <a:pPr algn="l"/>
                      <a:r>
                        <a:rPr lang="en-GB" sz="2800" dirty="0"/>
                        <a:t>Proteins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l"/>
                      <a:endParaRPr lang="en-GB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 sz="2800" dirty="0"/>
                        <a:t>Signals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44821832"/>
                  </a:ext>
                </a:extLst>
              </a:tr>
              <a:tr h="885442">
                <a:tc gridSpan="2">
                  <a:txBody>
                    <a:bodyPr/>
                    <a:lstStyle/>
                    <a:p>
                      <a:pPr algn="l" fontAlgn="ctr"/>
                      <a:endParaRPr lang="en-GB" sz="2800" u="none" strike="noStrike" dirty="0">
                        <a:effectLst/>
                      </a:endParaRPr>
                    </a:p>
                    <a:p>
                      <a:pPr algn="l" fontAlgn="ctr"/>
                      <a:r>
                        <a:rPr lang="en-GB" sz="2800" u="none" strike="noStrike" dirty="0">
                          <a:effectLst/>
                        </a:rPr>
                        <a:t>only cis </a:t>
                      </a:r>
                      <a:r>
                        <a:rPr lang="en-GB" sz="2800" u="none" strike="noStrike" dirty="0" err="1">
                          <a:effectLst/>
                        </a:rPr>
                        <a:t>pQTLs</a:t>
                      </a:r>
                      <a:endParaRPr lang="en-GB" sz="2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800" u="none" strike="noStrike" dirty="0">
                          <a:effectLst/>
                        </a:rPr>
                        <a:t>12</a:t>
                      </a:r>
                      <a:endParaRPr lang="en-GB" sz="2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318960322"/>
                  </a:ext>
                </a:extLst>
              </a:tr>
              <a:tr h="405064">
                <a:tc gridSpan="2">
                  <a:txBody>
                    <a:bodyPr/>
                    <a:lstStyle/>
                    <a:p>
                      <a:pPr algn="l" fontAlgn="ctr"/>
                      <a:r>
                        <a:rPr lang="en-GB" sz="2800" u="none" strike="noStrike" dirty="0">
                          <a:effectLst/>
                        </a:rPr>
                        <a:t>only trans </a:t>
                      </a:r>
                      <a:r>
                        <a:rPr lang="en-GB" sz="2800" u="none" strike="noStrike" dirty="0" err="1">
                          <a:effectLst/>
                        </a:rPr>
                        <a:t>pQTLs</a:t>
                      </a:r>
                      <a:endParaRPr lang="en-GB" sz="2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800" u="none" strike="noStrike">
                          <a:effectLst/>
                        </a:rPr>
                        <a:t>14</a:t>
                      </a:r>
                      <a:endParaRPr lang="en-GB" sz="2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676047872"/>
                  </a:ext>
                </a:extLst>
              </a:tr>
              <a:tr h="405064">
                <a:tc gridSpan="2">
                  <a:txBody>
                    <a:bodyPr/>
                    <a:lstStyle/>
                    <a:p>
                      <a:pPr algn="l" fontAlgn="ctr"/>
                      <a:r>
                        <a:rPr lang="en-GB" sz="2800" u="none" strike="noStrike" dirty="0">
                          <a:effectLst/>
                        </a:rPr>
                        <a:t>both cis and trans</a:t>
                      </a:r>
                      <a:endParaRPr lang="en-GB" sz="2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800" u="none" strike="noStrike" dirty="0">
                          <a:effectLst/>
                        </a:rPr>
                        <a:t>43</a:t>
                      </a:r>
                      <a:endParaRPr lang="en-GB" sz="2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718346817"/>
                  </a:ext>
                </a:extLst>
              </a:tr>
              <a:tr h="474378">
                <a:tc gridSpan="2">
                  <a:txBody>
                    <a:bodyPr/>
                    <a:lstStyle/>
                    <a:p>
                      <a:pPr algn="l" fontAlgn="ctr"/>
                      <a:r>
                        <a:rPr lang="en-GB" sz="2800" u="none" strike="noStrike" dirty="0">
                          <a:effectLst/>
                        </a:rPr>
                        <a:t>no </a:t>
                      </a:r>
                      <a:r>
                        <a:rPr lang="en-GB" sz="2800" u="none" strike="noStrike" dirty="0" err="1">
                          <a:effectLst/>
                        </a:rPr>
                        <a:t>pQTL</a:t>
                      </a:r>
                      <a:endParaRPr lang="en-GB" sz="2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800" u="none" strike="noStrike" dirty="0">
                          <a:effectLst/>
                        </a:rPr>
                        <a:t>22</a:t>
                      </a:r>
                      <a:endParaRPr lang="en-GB" sz="2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176273935"/>
                  </a:ext>
                </a:extLst>
              </a:tr>
              <a:tr h="163447">
                <a:tc>
                  <a:txBody>
                    <a:bodyPr/>
                    <a:lstStyle/>
                    <a:p>
                      <a:pPr algn="l" fontAlgn="b"/>
                      <a:endParaRPr lang="en-GB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GB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GB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561436141"/>
                  </a:ext>
                </a:extLst>
              </a:tr>
            </a:tbl>
          </a:graphicData>
        </a:graphic>
      </p:graphicFrame>
      <p:cxnSp>
        <p:nvCxnSpPr>
          <p:cNvPr id="7" name="Straight Connector 6"/>
          <p:cNvCxnSpPr/>
          <p:nvPr/>
        </p:nvCxnSpPr>
        <p:spPr>
          <a:xfrm flipV="1">
            <a:off x="838199" y="3210461"/>
            <a:ext cx="5927635" cy="871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tangle 7"/>
          <p:cNvSpPr/>
          <p:nvPr/>
        </p:nvSpPr>
        <p:spPr>
          <a:xfrm>
            <a:off x="838200" y="5385659"/>
            <a:ext cx="6154782" cy="11079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altLang="en-US" sz="2400" dirty="0">
                <a:latin typeface="Arial" charset="0"/>
                <a:ea typeface="SimSun" pitchFamily="2" charset="-122"/>
              </a:rPr>
              <a:t>220 cis/155 trans signals, excluding 35 signals from regions in high LD.</a:t>
            </a:r>
          </a:p>
          <a:p>
            <a:endParaRPr lang="en-GB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14449" y="1501604"/>
            <a:ext cx="5351424" cy="53514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88549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" y="-1"/>
            <a:ext cx="12419862" cy="6858001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5591133" y="57882"/>
            <a:ext cx="105644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l-GR" sz="3600" i="1" dirty="0"/>
              <a:t>λ</a:t>
            </a:r>
            <a:r>
              <a:rPr lang="en-GB" sz="2400" i="1" dirty="0"/>
              <a:t>GC</a:t>
            </a:r>
          </a:p>
        </p:txBody>
      </p:sp>
    </p:spTree>
    <p:extLst>
      <p:ext uri="{BB962C8B-B14F-4D97-AF65-F5344CB8AC3E}">
        <p14:creationId xmlns:p14="http://schemas.microsoft.com/office/powerpoint/2010/main" val="25579644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Effect size -- MAF (L) and b/</a:t>
            </a:r>
            <a:r>
              <a:rPr lang="en-GB" b="1" dirty="0" err="1"/>
              <a:t>bJ</a:t>
            </a:r>
            <a:r>
              <a:rPr lang="en-GB" b="1" dirty="0"/>
              <a:t> (R, r=0.93)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15745" y="1480455"/>
            <a:ext cx="5377544" cy="5377544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8711" y="1480455"/>
            <a:ext cx="5377545" cy="53775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3263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Summary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08207"/>
            <a:ext cx="10515600" cy="4351338"/>
          </a:xfrm>
        </p:spPr>
        <p:txBody>
          <a:bodyPr>
            <a:normAutofit fontScale="92500" lnSpcReduction="10000"/>
          </a:bodyPr>
          <a:lstStyle/>
          <a:p>
            <a:r>
              <a:rPr lang="en-GB" altLang="en-US" dirty="0">
                <a:latin typeface="Arial" charset="0"/>
              </a:rPr>
              <a:t>The AILD-based approach reduced the uncertainty in sliding window specification.</a:t>
            </a:r>
          </a:p>
          <a:p>
            <a:r>
              <a:rPr lang="en-GB" altLang="en-US" dirty="0">
                <a:latin typeface="Arial" charset="0"/>
              </a:rPr>
              <a:t>Specific findings on OPG (and also TNFSF14, IL12B, not shown) </a:t>
            </a:r>
            <a:r>
              <a:rPr lang="en-GB" altLang="en-US" dirty="0" smtClean="0">
                <a:latin typeface="Arial" charset="0"/>
              </a:rPr>
              <a:t>provided </a:t>
            </a:r>
            <a:r>
              <a:rPr lang="en-GB" altLang="en-US" dirty="0">
                <a:latin typeface="Arial" charset="0"/>
              </a:rPr>
              <a:t>solid evidence over the feasibility and validity of the study in relation to earlier work and on a greater scale. In general, it is expected to corroborate with related work on generic evidence (Sun et al. 2018) as with inflammation-specific aspects on the </a:t>
            </a:r>
            <a:r>
              <a:rPr lang="en-GB" altLang="en-US" dirty="0" err="1">
                <a:latin typeface="Arial" charset="0"/>
              </a:rPr>
              <a:t>SomaScan</a:t>
            </a:r>
            <a:r>
              <a:rPr lang="en-GB" altLang="en-US" dirty="0">
                <a:latin typeface="Arial" charset="0"/>
              </a:rPr>
              <a:t> panel (</a:t>
            </a:r>
            <a:r>
              <a:rPr lang="en-GB" altLang="en-US" dirty="0" err="1">
                <a:latin typeface="Arial" charset="0"/>
              </a:rPr>
              <a:t>Niewczas</a:t>
            </a:r>
            <a:r>
              <a:rPr lang="en-GB" altLang="en-US" dirty="0">
                <a:latin typeface="Arial" charset="0"/>
              </a:rPr>
              <a:t> et al. 2019), which will be focus of further analysis. </a:t>
            </a:r>
          </a:p>
          <a:p>
            <a:r>
              <a:rPr lang="en-GB" altLang="en-US" dirty="0">
                <a:latin typeface="Arial" charset="0"/>
              </a:rPr>
              <a:t>The website </a:t>
            </a:r>
            <a:r>
              <a:rPr lang="en-GB" altLang="en-US" dirty="0">
                <a:solidFill>
                  <a:srgbClr val="00B0F0"/>
                </a:solidFill>
                <a:latin typeface="Arial" charset="0"/>
              </a:rPr>
              <a:t>https://jinghuazhao.github.io/INF/</a:t>
            </a:r>
            <a:r>
              <a:rPr lang="en-GB" altLang="en-US" dirty="0">
                <a:latin typeface="Arial" charset="0"/>
              </a:rPr>
              <a:t> as with associate implementations such as R packages provides information will facilitate analysis across </a:t>
            </a:r>
            <a:r>
              <a:rPr lang="en-GB" altLang="en-US" dirty="0" err="1">
                <a:latin typeface="Arial" charset="0"/>
              </a:rPr>
              <a:t>Olink</a:t>
            </a:r>
            <a:r>
              <a:rPr lang="en-GB" altLang="en-US" dirty="0">
                <a:latin typeface="Arial" charset="0"/>
              </a:rPr>
              <a:t> panels in the SCALLOP consortium with respect to TRYGGVE and overall analysis.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3470158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A reflection of the analysis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fontScale="92500" lnSpcReduction="20000"/>
              </a:bodyPr>
              <a:lstStyle/>
              <a:p>
                <a:r>
                  <a:rPr lang="en-GB" dirty="0"/>
                  <a:t>Discovery, replication – INTERVAL, meta-analysis, NSPHS, and replication.</a:t>
                </a:r>
              </a:p>
              <a:p>
                <a:r>
                  <a:rPr lang="en-GB" dirty="0"/>
                  <a:t>Near-independent signals. PLINK –clump is based on p-value and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GB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GB" i="1" smtClean="0">
                            <a:latin typeface="Cambria Math" panose="02040503050406030204" pitchFamily="18" charset="0"/>
                          </a:rPr>
                          <m:t>𝑟</m:t>
                        </m:r>
                      </m:e>
                      <m:sup>
                        <m:r>
                          <a:rPr lang="en-GB" i="1" smtClean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r>
                  <a:rPr lang="en-GB" dirty="0"/>
                  <a:t> with more signals than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GB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𝑅</m:t>
                        </m:r>
                      </m:e>
                      <m:sup>
                        <m:r>
                          <a:rPr lang="en-GB" i="1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r>
                  <a:rPr lang="en-GB" dirty="0"/>
                  <a:t> in GCTA –</a:t>
                </a:r>
                <a:r>
                  <a:rPr lang="en-GB" dirty="0" err="1"/>
                  <a:t>cojo</a:t>
                </a:r>
                <a:r>
                  <a:rPr lang="en-GB" dirty="0"/>
                  <a:t> analysis but both with the prospect for </a:t>
                </a:r>
                <a:r>
                  <a:rPr lang="en-GB" dirty="0" err="1"/>
                  <a:t>finemapping</a:t>
                </a:r>
                <a:r>
                  <a:rPr lang="en-GB" dirty="0"/>
                  <a:t>, e.g., PLINK, GCTA, </a:t>
                </a:r>
                <a:r>
                  <a:rPr lang="en-GB" dirty="0" err="1"/>
                  <a:t>finemap</a:t>
                </a:r>
                <a:r>
                  <a:rPr lang="en-GB" dirty="0"/>
                  <a:t>, and JAM, with AILD reference data built on </a:t>
                </a:r>
                <a:r>
                  <a:rPr lang="en-GB" dirty="0" err="1"/>
                  <a:t>HapMap</a:t>
                </a:r>
                <a:r>
                  <a:rPr lang="en-GB" dirty="0"/>
                  <a:t> as derived for FUSION and 1KG for </a:t>
                </a:r>
                <a:r>
                  <a:rPr lang="en-GB" dirty="0" err="1"/>
                  <a:t>LocusZoom</a:t>
                </a:r>
                <a:r>
                  <a:rPr lang="en-GB" dirty="0"/>
                  <a:t> 1.4.</a:t>
                </a:r>
              </a:p>
              <a:p>
                <a:r>
                  <a:rPr lang="en-GB" dirty="0"/>
                  <a:t>MAF~MAF between cohorts, comparison with P~N meta-analysis. power/winner’s curse – INTERVAL vs INF1, INF1~other panels.</a:t>
                </a:r>
              </a:p>
              <a:p>
                <a:r>
                  <a:rPr lang="en-GB" dirty="0"/>
                  <a:t>Other downstream analysis including annotation, GWAS, </a:t>
                </a:r>
                <a:r>
                  <a:rPr lang="en-GB" dirty="0" err="1"/>
                  <a:t>eQTL</a:t>
                </a:r>
                <a:r>
                  <a:rPr lang="en-GB" dirty="0"/>
                  <a:t>, </a:t>
                </a:r>
                <a:r>
                  <a:rPr lang="en-GB" dirty="0" err="1"/>
                  <a:t>mQTL</a:t>
                </a:r>
                <a:r>
                  <a:rPr lang="en-GB" dirty="0"/>
                  <a:t>, MR, pathways (relevant framework built for traits with MAGENTA, MAGMA, PASCAL, </a:t>
                </a:r>
                <a:r>
                  <a:rPr lang="en-GB" dirty="0" err="1"/>
                  <a:t>DEPICT+databases</a:t>
                </a:r>
                <a:r>
                  <a:rPr lang="en-GB" dirty="0"/>
                  <a:t> but any analogy with </a:t>
                </a:r>
                <a:r>
                  <a:rPr lang="en-GB" dirty="0" err="1"/>
                  <a:t>pQTL</a:t>
                </a:r>
                <a:r>
                  <a:rPr lang="en-GB" dirty="0"/>
                  <a:t>?), etc.</a:t>
                </a:r>
              </a:p>
              <a:p>
                <a:r>
                  <a:rPr lang="en-GB" dirty="0"/>
                  <a:t>Addition of information on genotyping and cohort characteristics as with elementary summary statistics such as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GB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GB" i="1">
                            <a:latin typeface="Cambria Math" panose="02040503050406030204" pitchFamily="18" charset="0"/>
                          </a:rPr>
                          <m:t>h</m:t>
                        </m:r>
                      </m:e>
                      <m:sup>
                        <m:r>
                          <a:rPr lang="en-GB" i="1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en-GB" i="1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GB" dirty="0"/>
                  <a:t>from INTERVAL, with KORA relatively small for GCTA and possibly also with INF1 for HESS.</a:t>
                </a:r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928" t="-3501" r="-696" b="-700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5969823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References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>
              <a:spcBef>
                <a:spcPct val="50000"/>
              </a:spcBef>
              <a:defRPr/>
            </a:pPr>
            <a:r>
              <a:rPr lang="en-GB" altLang="en-US" dirty="0"/>
              <a:t>Ganz P, et al. (2016). Development and risk score for based risk score for cardiovascular outcomes among patients with stable coronary heart disease. </a:t>
            </a:r>
            <a:r>
              <a:rPr lang="en-GB" altLang="en-US" i="1" dirty="0"/>
              <a:t>JAMA 315:2532-41</a:t>
            </a:r>
            <a:endParaRPr lang="en-GB" altLang="en-US" dirty="0"/>
          </a:p>
          <a:p>
            <a:pPr>
              <a:spcBef>
                <a:spcPct val="50000"/>
              </a:spcBef>
              <a:defRPr/>
            </a:pPr>
            <a:r>
              <a:rPr lang="en-GB" altLang="en-US" dirty="0"/>
              <a:t>Kwan JSH, et al. (2014). Meta-analysis of genome-wide association studies identifies two loci associated with circulating </a:t>
            </a:r>
            <a:r>
              <a:rPr lang="en-GB" altLang="en-US" dirty="0" err="1"/>
              <a:t>osteoprotegerin</a:t>
            </a:r>
            <a:r>
              <a:rPr lang="en-GB" altLang="en-US" dirty="0"/>
              <a:t> levels. </a:t>
            </a:r>
            <a:r>
              <a:rPr lang="en-GB" altLang="en-US" i="1" dirty="0"/>
              <a:t>Hum </a:t>
            </a:r>
            <a:r>
              <a:rPr lang="en-GB" altLang="en-US" i="1" dirty="0" err="1"/>
              <a:t>Mol</a:t>
            </a:r>
            <a:r>
              <a:rPr lang="en-GB" altLang="en-US" i="1" dirty="0"/>
              <a:t> Genet</a:t>
            </a:r>
            <a:r>
              <a:rPr lang="en-GB" altLang="en-US" dirty="0"/>
              <a:t> 23(24): 6684—93.</a:t>
            </a:r>
          </a:p>
          <a:p>
            <a:pPr>
              <a:spcBef>
                <a:spcPct val="50000"/>
              </a:spcBef>
              <a:defRPr/>
            </a:pPr>
            <a:r>
              <a:rPr lang="en-GB" altLang="en-US" dirty="0" err="1"/>
              <a:t>Niewczas</a:t>
            </a:r>
            <a:r>
              <a:rPr lang="en-GB" altLang="en-US" dirty="0"/>
              <a:t> MA, et al. (2019). A signature of circulating inflammatory proteins and development of end-stage renal disease in diabetes. </a:t>
            </a:r>
            <a:r>
              <a:rPr lang="en-GB" altLang="en-US" i="1" dirty="0"/>
              <a:t>Nat Med https://doi.org/10.1038/s41591-019-0415-5</a:t>
            </a:r>
            <a:endParaRPr lang="en-GB" altLang="en-US" dirty="0"/>
          </a:p>
          <a:p>
            <a:pPr>
              <a:spcBef>
                <a:spcPct val="50000"/>
              </a:spcBef>
              <a:defRPr/>
            </a:pPr>
            <a:r>
              <a:rPr lang="en-GB" altLang="en-US" dirty="0"/>
              <a:t>Sun B, et al (2018). Genomic atlas of human plasma </a:t>
            </a:r>
            <a:r>
              <a:rPr lang="en-GB" altLang="en-US" dirty="0" err="1"/>
              <a:t>proteme</a:t>
            </a:r>
            <a:r>
              <a:rPr lang="en-GB" altLang="en-US" dirty="0"/>
              <a:t>. </a:t>
            </a:r>
            <a:r>
              <a:rPr lang="en-GB" altLang="en-US" i="1" dirty="0"/>
              <a:t>Nature</a:t>
            </a:r>
            <a:r>
              <a:rPr lang="en-GB" altLang="en-US" dirty="0"/>
              <a:t> 558: 73-9.</a:t>
            </a:r>
            <a:r>
              <a:rPr lang="en-GB" altLang="en-US" sz="2400" dirty="0"/>
              <a:t> </a:t>
            </a:r>
          </a:p>
          <a:p>
            <a:r>
              <a:rPr lang="en-GB" dirty="0" err="1"/>
              <a:t>Yengo</a:t>
            </a:r>
            <a:r>
              <a:rPr lang="en-GB" dirty="0"/>
              <a:t> L, et al. (2018). Meta-analysis of genome-wide association studies for height and body mass index in ∼700 000 individuals of European ancestry. </a:t>
            </a:r>
            <a:r>
              <a:rPr lang="en-GB" i="1" dirty="0"/>
              <a:t>Hum </a:t>
            </a:r>
            <a:r>
              <a:rPr lang="en-GB" i="1" dirty="0" err="1"/>
              <a:t>Mol</a:t>
            </a:r>
            <a:r>
              <a:rPr lang="en-GB" i="1" dirty="0"/>
              <a:t> Genet </a:t>
            </a:r>
            <a:r>
              <a:rPr lang="en-GB" dirty="0"/>
              <a:t>27:3641–3649</a:t>
            </a:r>
            <a:endParaRPr lang="en-GB" altLang="en-US" sz="2400" dirty="0"/>
          </a:p>
          <a:p>
            <a:pPr>
              <a:spcBef>
                <a:spcPct val="50000"/>
              </a:spcBef>
              <a:buFontTx/>
              <a:buAutoNum type="arabicPeriod"/>
              <a:defRPr/>
            </a:pPr>
            <a:endParaRPr lang="en-GB" altLang="en-US" sz="1400" dirty="0">
              <a:solidFill>
                <a:schemeClr val="bg1"/>
              </a:solidFill>
            </a:endParaRP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42511113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 err="1"/>
              <a:t>Olink</a:t>
            </a:r>
            <a:r>
              <a:rPr lang="en-GB" b="1" dirty="0"/>
              <a:t> Proximity Extension Assay (PEA)</a:t>
            </a:r>
            <a:br>
              <a:rPr lang="en-GB" b="1" dirty="0"/>
            </a:br>
            <a:r>
              <a:rPr lang="en-GB" b="1" dirty="0"/>
              <a:t>technology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Multiplex immunoassays that measure 92 proteins across 96 samples simultaneously using only one microliter of serum, plasma, etc.</a:t>
            </a:r>
          </a:p>
          <a:p>
            <a:r>
              <a:rPr lang="en-GB" dirty="0"/>
              <a:t>A pair of oligonucleotide-label(l)</a:t>
            </a:r>
            <a:r>
              <a:rPr lang="en-GB" dirty="0" err="1"/>
              <a:t>ed</a:t>
            </a:r>
            <a:r>
              <a:rPr lang="en-GB" dirty="0"/>
              <a:t> antibodies (“probes”) are allowed to pair-wise bind to the target protein present in the sample in a homogeneous assay, with no need for washing. When the two probes are in close proximity, a new PCR target sequence is formed by a proximity-dependent DNA polymerization event. The resulting sequence is subsequently detected and quantified using standard real-time PCR.</a:t>
            </a:r>
          </a:p>
          <a:p>
            <a:pPr marL="0" indent="0">
              <a:buNone/>
            </a:pPr>
            <a:r>
              <a:rPr lang="en-GB" i="1" dirty="0"/>
              <a:t>from </a:t>
            </a:r>
            <a:r>
              <a:rPr lang="en-GB" i="1" dirty="0">
                <a:solidFill>
                  <a:srgbClr val="0070C0"/>
                </a:solidFill>
              </a:rPr>
              <a:t>https://www.olink.com/data-you-can-trust/technology/</a:t>
            </a:r>
          </a:p>
        </p:txBody>
      </p:sp>
    </p:spTree>
    <p:extLst>
      <p:ext uri="{BB962C8B-B14F-4D97-AF65-F5344CB8AC3E}">
        <p14:creationId xmlns:p14="http://schemas.microsoft.com/office/powerpoint/2010/main" val="6851934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Acknowledgements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3000" y="3176354"/>
            <a:ext cx="4440936" cy="1698171"/>
          </a:xfrm>
        </p:spPr>
        <p:txBody>
          <a:bodyPr>
            <a:normAutofit/>
          </a:bodyPr>
          <a:lstStyle/>
          <a:p>
            <a:r>
              <a:rPr lang="en-GB" dirty="0"/>
              <a:t>CEU support team and facilities on HPC/cardio.</a:t>
            </a:r>
          </a:p>
          <a:p>
            <a:r>
              <a:rPr lang="en-GB" dirty="0"/>
              <a:t>Jimmy, Adam, Bram.</a:t>
            </a:r>
          </a:p>
          <a:p>
            <a:endParaRPr lang="en-GB" dirty="0"/>
          </a:p>
        </p:txBody>
      </p:sp>
      <p:pic>
        <p:nvPicPr>
          <p:cNvPr id="4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3000" y="1766897"/>
            <a:ext cx="4440936" cy="95801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0" y="1606464"/>
            <a:ext cx="2895600" cy="14373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Rectangle 5"/>
          <p:cNvSpPr/>
          <p:nvPr/>
        </p:nvSpPr>
        <p:spPr>
          <a:xfrm>
            <a:off x="6175248" y="3176354"/>
            <a:ext cx="5516880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2800" dirty="0"/>
              <a:t>IT and TRYGGVE.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2800" dirty="0"/>
              <a:t>Lasse, Anders, study PIs, analysts.</a:t>
            </a:r>
          </a:p>
        </p:txBody>
      </p:sp>
    </p:spTree>
    <p:extLst>
      <p:ext uri="{BB962C8B-B14F-4D97-AF65-F5344CB8AC3E}">
        <p14:creationId xmlns:p14="http://schemas.microsoft.com/office/powerpoint/2010/main" val="428147291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Landmarks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14/5/19 – AILD results including </a:t>
            </a:r>
            <a:r>
              <a:rPr lang="en-GB" dirty="0" err="1"/>
              <a:t>PhenoScanner</a:t>
            </a:r>
            <a:r>
              <a:rPr lang="en-GB" dirty="0"/>
              <a:t> v2.</a:t>
            </a:r>
          </a:p>
          <a:p>
            <a:r>
              <a:rPr lang="en-GB" dirty="0"/>
              <a:t>9/5/19 – BHF poster on </a:t>
            </a:r>
            <a:r>
              <a:rPr lang="en-GB"/>
              <a:t>cis/trans signals and IL.12B.</a:t>
            </a:r>
            <a:endParaRPr lang="en-GB" dirty="0"/>
          </a:p>
          <a:p>
            <a:r>
              <a:rPr lang="en-GB" dirty="0"/>
              <a:t>27/3/19 – cross-reference with INTERVAL on INTERVAL genotype data, which showed great similarity with INF1, esp. w.r.t. cis signals.</a:t>
            </a:r>
          </a:p>
          <a:p>
            <a:r>
              <a:rPr lang="en-GB" dirty="0"/>
              <a:t>8/3/19 – Recognition of MAF </a:t>
            </a:r>
            <a:r>
              <a:rPr lang="en-GB" dirty="0" err="1"/>
              <a:t>cutoff</a:t>
            </a:r>
            <a:r>
              <a:rPr lang="en-GB" dirty="0"/>
              <a:t> on </a:t>
            </a:r>
            <a:r>
              <a:rPr lang="en-GB" dirty="0" err="1"/>
              <a:t>IFN.gamma</a:t>
            </a:r>
            <a:r>
              <a:rPr lang="en-GB" dirty="0"/>
              <a:t>, IL.22.RA1, TSLP.</a:t>
            </a:r>
          </a:p>
          <a:p>
            <a:r>
              <a:rPr lang="en-GB" dirty="0"/>
              <a:t>29/11/18 – 22 proteins with busy Manhattan plots.</a:t>
            </a:r>
          </a:p>
        </p:txBody>
      </p:sp>
    </p:spTree>
    <p:extLst>
      <p:ext uri="{BB962C8B-B14F-4D97-AF65-F5344CB8AC3E}">
        <p14:creationId xmlns:p14="http://schemas.microsoft.com/office/powerpoint/2010/main" val="303243213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pPr algn="ctr"/>
            <a:r>
              <a:rPr lang="en-GB" b="1" dirty="0"/>
              <a:t>Statistical analysis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Autofit/>
          </a:bodyPr>
          <a:lstStyle/>
          <a:p>
            <a:r>
              <a:rPr lang="en-GB" altLang="en-US" sz="2400" b="1" dirty="0">
                <a:latin typeface="Arial" charset="0"/>
              </a:rPr>
              <a:t>Proteins</a:t>
            </a:r>
            <a:r>
              <a:rPr lang="en-GB" altLang="en-US" sz="2400" dirty="0">
                <a:latin typeface="Arial" charset="0"/>
              </a:rPr>
              <a:t>. Rank-based inverse normal transformation.</a:t>
            </a:r>
          </a:p>
          <a:p>
            <a:r>
              <a:rPr lang="en-GB" altLang="en-US" sz="2400" b="1" dirty="0">
                <a:latin typeface="Arial" charset="0"/>
              </a:rPr>
              <a:t>Genotypes</a:t>
            </a:r>
            <a:r>
              <a:rPr lang="en-GB" altLang="en-US" sz="2400" dirty="0">
                <a:latin typeface="Arial" charset="0"/>
              </a:rPr>
              <a:t>. 1000Genomes, UK10K+1000Genomes or HRC imputed genotypes. </a:t>
            </a:r>
          </a:p>
          <a:p>
            <a:r>
              <a:rPr lang="en-GB" altLang="en-US" sz="2400" b="1" dirty="0">
                <a:latin typeface="Arial" charset="0"/>
              </a:rPr>
              <a:t>Model</a:t>
            </a:r>
            <a:r>
              <a:rPr lang="en-GB" altLang="en-US" sz="2400" dirty="0">
                <a:latin typeface="Arial" charset="0"/>
              </a:rPr>
              <a:t>. Additive genetic model with adjustment for sex, age, principal components and/or cohort-specific covariates. </a:t>
            </a:r>
          </a:p>
          <a:p>
            <a:r>
              <a:rPr lang="en-GB" altLang="en-US" sz="2400" b="1" dirty="0">
                <a:latin typeface="Arial" charset="0"/>
              </a:rPr>
              <a:t>Meta-analysis</a:t>
            </a:r>
            <a:r>
              <a:rPr lang="en-GB" altLang="en-US" sz="2400" dirty="0">
                <a:latin typeface="Arial" charset="0"/>
              </a:rPr>
              <a:t>. </a:t>
            </a:r>
            <a:r>
              <a:rPr lang="en-GB" altLang="en-US" sz="2400" dirty="0">
                <a:latin typeface="Arial" charset="0"/>
                <a:ea typeface="SimSun" pitchFamily="2" charset="-122"/>
              </a:rPr>
              <a:t>SNP-based meta-analysis on effect sizes.</a:t>
            </a:r>
          </a:p>
          <a:p>
            <a:r>
              <a:rPr lang="en-GB" altLang="en-US" sz="2400" b="1" dirty="0">
                <a:latin typeface="Arial" charset="0"/>
                <a:ea typeface="SimSun" pitchFamily="2" charset="-122"/>
              </a:rPr>
              <a:t>Signal identification. </a:t>
            </a:r>
            <a:r>
              <a:rPr lang="en-GB" altLang="en-US" sz="2400" dirty="0">
                <a:latin typeface="Arial" charset="0"/>
                <a:ea typeface="SimSun" pitchFamily="2" charset="-122"/>
              </a:rPr>
              <a:t>Clumping and joint/conditional analysis</a:t>
            </a:r>
          </a:p>
          <a:p>
            <a:r>
              <a:rPr lang="en-GB" altLang="en-US" sz="2400" b="1" dirty="0">
                <a:latin typeface="Arial" charset="0"/>
                <a:ea typeface="SimSun" pitchFamily="2" charset="-122"/>
              </a:rPr>
              <a:t>Downstream analysis.</a:t>
            </a:r>
            <a:r>
              <a:rPr lang="en-GB" altLang="en-US" sz="2400" dirty="0">
                <a:latin typeface="Arial" charset="0"/>
                <a:ea typeface="SimSun" pitchFamily="2" charset="-122"/>
              </a:rPr>
              <a:t> </a:t>
            </a:r>
            <a:r>
              <a:rPr lang="en-GB" sz="2400" dirty="0"/>
              <a:t>cis/trans classification is now among the functions and accommodates both PLINK and GCTA results; </a:t>
            </a:r>
            <a:r>
              <a:rPr lang="en-GB" sz="2400" dirty="0" err="1"/>
              <a:t>PhenoScanner</a:t>
            </a:r>
            <a:r>
              <a:rPr lang="en-GB" sz="2400" dirty="0"/>
              <a:t> was also integrated.</a:t>
            </a:r>
            <a:endParaRPr lang="en-GB" altLang="en-US" sz="2400" b="1" dirty="0">
              <a:latin typeface="Arial" charset="0"/>
              <a:ea typeface="SimSun" pitchFamily="2" charset="-122"/>
            </a:endParaRPr>
          </a:p>
          <a:p>
            <a:r>
              <a:rPr lang="en-GB" altLang="en-US" sz="2400" b="1" dirty="0">
                <a:latin typeface="Arial" charset="0"/>
                <a:ea typeface="SimSun" pitchFamily="2" charset="-122"/>
              </a:rPr>
              <a:t>Computing facilities.</a:t>
            </a:r>
            <a:r>
              <a:rPr lang="en-GB" altLang="en-US" sz="2400" dirty="0">
                <a:latin typeface="Arial" charset="0"/>
                <a:ea typeface="SimSun" pitchFamily="2" charset="-122"/>
              </a:rPr>
              <a:t> TRYGGVE with GNU parallel and cardio with SLURM.</a:t>
            </a:r>
            <a:endParaRPr lang="en-GB" altLang="en-US" sz="2400" b="1" dirty="0">
              <a:latin typeface="Arial" charset="0"/>
              <a:ea typeface="SimSun" pitchFamily="2" charset="-122"/>
            </a:endParaRPr>
          </a:p>
          <a:p>
            <a:endParaRPr lang="en-GB" sz="2400" dirty="0"/>
          </a:p>
        </p:txBody>
      </p:sp>
    </p:spTree>
    <p:extLst>
      <p:ext uri="{BB962C8B-B14F-4D97-AF65-F5344CB8AC3E}">
        <p14:creationId xmlns:p14="http://schemas.microsoft.com/office/powerpoint/2010/main" val="28307501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Content Placeholder 6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015522164"/>
              </p:ext>
            </p:extLst>
          </p:nvPr>
        </p:nvGraphicFramePr>
        <p:xfrm>
          <a:off x="374469" y="1219480"/>
          <a:ext cx="10982380" cy="563852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3776537">
                  <a:extLst>
                    <a:ext uri="{9D8B030D-6E8A-4147-A177-3AD203B41FA5}">
                      <a16:colId xmlns:a16="http://schemas.microsoft.com/office/drawing/2014/main" val="8756346"/>
                    </a:ext>
                  </a:extLst>
                </a:gridCol>
                <a:gridCol w="41354">
                  <a:extLst>
                    <a:ext uri="{9D8B030D-6E8A-4147-A177-3AD203B41FA5}">
                      <a16:colId xmlns:a16="http://schemas.microsoft.com/office/drawing/2014/main" val="4173684285"/>
                    </a:ext>
                  </a:extLst>
                </a:gridCol>
                <a:gridCol w="4773530">
                  <a:extLst>
                    <a:ext uri="{9D8B030D-6E8A-4147-A177-3AD203B41FA5}">
                      <a16:colId xmlns:a16="http://schemas.microsoft.com/office/drawing/2014/main" val="2289324825"/>
                    </a:ext>
                  </a:extLst>
                </a:gridCol>
                <a:gridCol w="41354">
                  <a:extLst>
                    <a:ext uri="{9D8B030D-6E8A-4147-A177-3AD203B41FA5}">
                      <a16:colId xmlns:a16="http://schemas.microsoft.com/office/drawing/2014/main" val="835113122"/>
                    </a:ext>
                  </a:extLst>
                </a:gridCol>
                <a:gridCol w="2349605">
                  <a:extLst>
                    <a:ext uri="{9D8B030D-6E8A-4147-A177-3AD203B41FA5}">
                      <a16:colId xmlns:a16="http://schemas.microsoft.com/office/drawing/2014/main" val="14541980"/>
                    </a:ext>
                  </a:extLst>
                </a:gridCol>
              </a:tblGrid>
              <a:tr h="390508">
                <a:tc>
                  <a:txBody>
                    <a:bodyPr/>
                    <a:lstStyle/>
                    <a:p>
                      <a:pPr algn="l" fontAlgn="b"/>
                      <a:r>
                        <a:rPr lang="en-GB" sz="2400" b="1" u="none" strike="noStrike" dirty="0">
                          <a:effectLst/>
                        </a:rPr>
                        <a:t>Study name</a:t>
                      </a:r>
                      <a:endParaRPr lang="en-GB" sz="2400" b="1" i="0" u="none" strike="noStrike" dirty="0">
                        <a:solidFill>
                          <a:srgbClr val="0070C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2400" b="1" u="none" strike="noStrike" dirty="0">
                          <a:effectLst/>
                        </a:rPr>
                        <a:t>Study design</a:t>
                      </a:r>
                      <a:endParaRPr lang="en-GB" sz="2400" b="1" i="0" u="none" strike="noStrike" dirty="0">
                        <a:solidFill>
                          <a:srgbClr val="0070C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l" fontAlgn="b"/>
                      <a:endParaRPr lang="en-GB" sz="2400" b="1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 gridSpan="2">
                  <a:txBody>
                    <a:bodyPr/>
                    <a:lstStyle/>
                    <a:p>
                      <a:pPr marL="0" marR="0" lvl="0" indent="0" algn="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2400" b="1" u="none" strike="noStrike" dirty="0">
                          <a:effectLst/>
                        </a:rPr>
                        <a:t>Sample</a:t>
                      </a:r>
                      <a:r>
                        <a:rPr lang="en-GB" sz="2400" b="1" u="none" strike="noStrike" baseline="0" dirty="0">
                          <a:effectLst/>
                        </a:rPr>
                        <a:t> size</a:t>
                      </a:r>
                      <a:endParaRPr lang="en-GB" sz="2400" b="1" i="0" u="none" strike="noStrike" dirty="0">
                        <a:solidFill>
                          <a:srgbClr val="0070C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l" fontAlgn="b"/>
                      <a:endParaRPr lang="en-GB" sz="2400" b="1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4110657034"/>
                  </a:ext>
                </a:extLst>
              </a:tr>
              <a:tr h="450298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NSPHS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population study Sweden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400" u="none" strike="noStrike" dirty="0">
                          <a:effectLst/>
                        </a:rPr>
                        <a:t>866</a:t>
                      </a:r>
                      <a:endParaRPr lang="en-GB" sz="24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3639973985"/>
                  </a:ext>
                </a:extLst>
              </a:tr>
              <a:tr h="353690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 err="1">
                          <a:effectLst/>
                        </a:rPr>
                        <a:t>MadCam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b="0" i="0" u="none" strike="noStrike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ulcerative colitis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400" u="none" strike="noStrike" dirty="0">
                          <a:effectLst/>
                        </a:rPr>
                        <a:t>185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497163205"/>
                  </a:ext>
                </a:extLst>
              </a:tr>
              <a:tr h="353690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STABILITY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>
                          <a:effectLst/>
                        </a:rPr>
                        <a:t>atherosclerosis</a:t>
                      </a:r>
                      <a:endParaRPr lang="en-GB" sz="2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400" u="none" strike="noStrike" dirty="0">
                          <a:effectLst/>
                        </a:rPr>
                        <a:t>2,951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4291240656"/>
                  </a:ext>
                </a:extLst>
              </a:tr>
              <a:tr h="353690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STANLEY swe6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bipolar, depression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400" u="none" strike="noStrike" dirty="0">
                          <a:effectLst/>
                        </a:rPr>
                        <a:t>300</a:t>
                      </a:r>
                      <a:endParaRPr lang="en-GB" sz="24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306787886"/>
                  </a:ext>
                </a:extLst>
              </a:tr>
              <a:tr h="353690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STANLEY lah1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bipolar, depression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400" u="none" strike="noStrike" dirty="0">
                          <a:effectLst/>
                        </a:rPr>
                        <a:t>344</a:t>
                      </a:r>
                      <a:endParaRPr lang="en-GB" sz="24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315386432"/>
                  </a:ext>
                </a:extLst>
              </a:tr>
              <a:tr h="353690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 err="1">
                          <a:effectLst/>
                        </a:rPr>
                        <a:t>BioFinder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dementia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400" u="none" strike="noStrike" dirty="0">
                          <a:effectLst/>
                        </a:rPr>
                        <a:t>1,496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973648753"/>
                  </a:ext>
                </a:extLst>
              </a:tr>
              <a:tr h="353690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RECOMBINE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rheumatoid </a:t>
                      </a:r>
                      <a:r>
                        <a:rPr lang="en-GB" sz="2400" b="0" i="0" u="none" strike="noStrike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arthritis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400" u="none" strike="noStrike" dirty="0">
                          <a:effectLst/>
                        </a:rPr>
                        <a:t>860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798039470"/>
                  </a:ext>
                </a:extLst>
              </a:tr>
              <a:tr h="353690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Estonian Biobank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population study Estonia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400" u="none" strike="noStrike" dirty="0">
                          <a:effectLst/>
                        </a:rPr>
                        <a:t>487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751266887"/>
                  </a:ext>
                </a:extLst>
              </a:tr>
              <a:tr h="353690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INTERVAL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blood donors England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400" u="none" strike="noStrike" dirty="0">
                          <a:effectLst/>
                        </a:rPr>
                        <a:t>4,902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76051051"/>
                  </a:ext>
                </a:extLst>
              </a:tr>
              <a:tr h="353690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KORA F4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population study Germany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400" u="none" strike="noStrike" dirty="0">
                          <a:effectLst/>
                        </a:rPr>
                        <a:t>1,064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243972382"/>
                  </a:ext>
                </a:extLst>
              </a:tr>
              <a:tr h="353690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ORCADES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population isolate Orkney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400" u="none" strike="noStrike" dirty="0">
                          <a:effectLst/>
                        </a:rPr>
                        <a:t>981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454562012"/>
                  </a:ext>
                </a:extLst>
              </a:tr>
              <a:tr h="443745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VIS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population isolate Croatia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400" u="none" strike="noStrike" dirty="0">
                          <a:effectLst/>
                        </a:rPr>
                        <a:t>899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18708248"/>
                  </a:ext>
                </a:extLst>
              </a:tr>
              <a:tr h="620169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b="1" u="none" strike="noStrike" dirty="0">
                          <a:effectLst/>
                        </a:rPr>
                        <a:t>Total</a:t>
                      </a:r>
                      <a:endParaRPr lang="en-GB" sz="24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400" b="1" u="none" strike="noStrike" dirty="0">
                          <a:effectLst/>
                        </a:rPr>
                        <a:t>15,335</a:t>
                      </a:r>
                      <a:endParaRPr lang="en-GB" sz="2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3176863419"/>
                  </a:ext>
                </a:extLst>
              </a:tr>
            </a:tbl>
          </a:graphicData>
        </a:graphic>
      </p:graphicFrame>
      <p:sp>
        <p:nvSpPr>
          <p:cNvPr id="10" name="TextBox 9"/>
          <p:cNvSpPr txBox="1"/>
          <p:nvPr/>
        </p:nvSpPr>
        <p:spPr>
          <a:xfrm>
            <a:off x="3675017" y="165462"/>
            <a:ext cx="516418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4400" b="1" dirty="0">
                <a:latin typeface="+mj-lt"/>
              </a:rPr>
              <a:t>Study information</a:t>
            </a:r>
          </a:p>
        </p:txBody>
      </p:sp>
    </p:spTree>
    <p:extLst>
      <p:ext uri="{BB962C8B-B14F-4D97-AF65-F5344CB8AC3E}">
        <p14:creationId xmlns:p14="http://schemas.microsoft.com/office/powerpoint/2010/main" val="19956741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Individual-level data analysis for KORA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Mixed successes with pilot on BOLT-LMM and OPG/TNFSF14.</a:t>
            </a:r>
          </a:p>
          <a:p>
            <a:r>
              <a:rPr lang="en-GB" dirty="0"/>
              <a:t>Switch to SNPTEST on transformed measurement ~ age+sex+PC1-PC5, where PCs were derived from a panel of pruned SNPs using PLINK.</a:t>
            </a:r>
          </a:p>
          <a:p>
            <a:r>
              <a:rPr lang="en-GB" dirty="0"/>
              <a:t>Exclusion of six related individuals.</a:t>
            </a:r>
          </a:p>
          <a:p>
            <a:r>
              <a:rPr lang="en-GB" dirty="0"/>
              <a:t>INFO score was compared between SNPTEST and </a:t>
            </a:r>
            <a:r>
              <a:rPr lang="en-GB" dirty="0" err="1"/>
              <a:t>qctool</a:t>
            </a:r>
            <a:r>
              <a:rPr lang="en-GB" dirty="0"/>
              <a:t> –</a:t>
            </a:r>
            <a:r>
              <a:rPr lang="en-GB" dirty="0" err="1"/>
              <a:t>snp</a:t>
            </a:r>
            <a:r>
              <a:rPr lang="en-GB" dirty="0"/>
              <a:t>-stats.</a:t>
            </a:r>
          </a:p>
          <a:p>
            <a:r>
              <a:rPr lang="en-GB" dirty="0"/>
              <a:t>Final sample size N=1,064.</a:t>
            </a:r>
          </a:p>
          <a:p>
            <a:r>
              <a:rPr lang="en-GB" dirty="0"/>
              <a:t>Several disruptions on cardio/TRYGGVE and FGF.5 for #SNPs.</a:t>
            </a:r>
          </a:p>
        </p:txBody>
      </p:sp>
    </p:spTree>
    <p:extLst>
      <p:ext uri="{BB962C8B-B14F-4D97-AF65-F5344CB8AC3E}">
        <p14:creationId xmlns:p14="http://schemas.microsoft.com/office/powerpoint/2010/main" val="22987690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Meta-analysis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METAL 2018-08-28 release </a:t>
            </a:r>
            <a:r>
              <a:rPr lang="en-GB"/>
              <a:t>with TRACKPOSITIONS</a:t>
            </a:r>
            <a:r>
              <a:rPr lang="en-GB" dirty="0"/>
              <a:t>/CUSTOMVARIABLE.</a:t>
            </a:r>
          </a:p>
          <a:p>
            <a:r>
              <a:rPr lang="en-GB" dirty="0"/>
              <a:t>No GC correction (</a:t>
            </a:r>
            <a:r>
              <a:rPr lang="en-GB" dirty="0" err="1"/>
              <a:t>polygenicity</a:t>
            </a:r>
            <a:r>
              <a:rPr lang="en-GB" dirty="0"/>
              <a:t>/population stratification) on individual studies.</a:t>
            </a:r>
          </a:p>
          <a:p>
            <a:r>
              <a:rPr lang="en-GB" dirty="0"/>
              <a:t>Effect size-based (as composed to the p-value based counterpart).</a:t>
            </a:r>
          </a:p>
          <a:p>
            <a:r>
              <a:rPr lang="en-GB" dirty="0" err="1"/>
              <a:t>Decremental</a:t>
            </a:r>
            <a:r>
              <a:rPr lang="en-GB" dirty="0"/>
              <a:t> experiments from ADDFILTER N&gt;=30 to N&gt;=10 only to avoid variants with no data.</a:t>
            </a:r>
          </a:p>
          <a:p>
            <a:r>
              <a:rPr lang="en-GB" dirty="0"/>
              <a:t>Furnished in ~ 36hr on TRYGGVE.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0029673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Signal identification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GB" dirty="0"/>
              <a:t>There has been recognition in the literature about approximately independent (AI) LD but hardly used; overlap is possible with .ranges files PLINK --clump-range but setup is difficult with GCTA. </a:t>
            </a:r>
          </a:p>
          <a:p>
            <a:r>
              <a:rPr lang="en-GB" dirty="0"/>
              <a:t>To investigate the impact, we conducted </a:t>
            </a:r>
            <a:r>
              <a:rPr lang="en-GB" i="1" dirty="0"/>
              <a:t>in silico </a:t>
            </a:r>
            <a:r>
              <a:rPr lang="en-GB" dirty="0"/>
              <a:t>experiments </a:t>
            </a:r>
            <a:r>
              <a:rPr lang="en-GB" dirty="0" err="1"/>
              <a:t>w.r.t.</a:t>
            </a:r>
            <a:r>
              <a:rPr lang="en-GB" dirty="0"/>
              <a:t>,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GB" dirty="0"/>
              <a:t>1KG (built from </a:t>
            </a:r>
            <a:r>
              <a:rPr lang="en-GB" dirty="0" err="1"/>
              <a:t>LocusZoom</a:t>
            </a:r>
            <a:r>
              <a:rPr lang="en-GB" dirty="0"/>
              <a:t> 1.4 at TRYGGVE and also curated databases at cardio) and UK10K+1KG as LD references.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GB" dirty="0"/>
              <a:t>GCTA –</a:t>
            </a:r>
            <a:r>
              <a:rPr lang="en-GB" dirty="0" err="1"/>
              <a:t>cojo</a:t>
            </a:r>
            <a:r>
              <a:rPr lang="en-GB" dirty="0"/>
              <a:t>-collinear 0, 0.1, 0.9 –</a:t>
            </a:r>
            <a:r>
              <a:rPr lang="en-GB" dirty="0" err="1"/>
              <a:t>cojo</a:t>
            </a:r>
            <a:r>
              <a:rPr lang="en-GB" dirty="0"/>
              <a:t>-wind 500</a:t>
            </a:r>
            <a:r>
              <a:rPr lang="en-GB"/>
              <a:t>, 10000</a:t>
            </a:r>
            <a:endParaRPr lang="en-GB" dirty="0"/>
          </a:p>
          <a:p>
            <a:pPr lvl="1">
              <a:buFont typeface="Courier New" panose="02070309020205020404" pitchFamily="49" charset="0"/>
              <a:buChar char="o"/>
            </a:pPr>
            <a:r>
              <a:rPr lang="en-GB" dirty="0"/>
              <a:t>PLINK –clump-r2 0, 0.1 –clump-kb 500, 1000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GB" dirty="0"/>
              <a:t>Regions in high LD including HLA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GB" dirty="0"/>
              <a:t>SNPs, +indels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GB" dirty="0"/>
              <a:t>The use of AILD blocks</a:t>
            </a:r>
          </a:p>
          <a:p>
            <a:r>
              <a:rPr lang="en-GB" dirty="0"/>
              <a:t>In line with </a:t>
            </a:r>
            <a:r>
              <a:rPr lang="en-GB" dirty="0" err="1"/>
              <a:t>Yengo</a:t>
            </a:r>
            <a:r>
              <a:rPr lang="en-GB" dirty="0"/>
              <a:t> et al (2018), signals were taken as near-independent (primary + secondary) from GCTA –</a:t>
            </a:r>
            <a:r>
              <a:rPr lang="en-GB" dirty="0" err="1"/>
              <a:t>cojo-slct</a:t>
            </a:r>
            <a:r>
              <a:rPr lang="en-GB" dirty="0"/>
              <a:t>.</a:t>
            </a:r>
          </a:p>
          <a:p>
            <a:endParaRPr lang="en-GB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6889589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Statistics on AILD blocks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/>
              <a:t>The predefined 1,703 autosomal regions have flanking distances (No of regions) correspondence such that are 250kb (36), 500kb (300) and 10mb (1,701).</a:t>
            </a:r>
          </a:p>
          <a:p>
            <a:r>
              <a:rPr lang="en-GB" dirty="0"/>
              <a:t>Exclude regions in high LD including HLA, giving 1,672 regions.</a:t>
            </a:r>
          </a:p>
        </p:txBody>
      </p:sp>
    </p:spTree>
    <p:extLst>
      <p:ext uri="{BB962C8B-B14F-4D97-AF65-F5344CB8AC3E}">
        <p14:creationId xmlns:p14="http://schemas.microsoft.com/office/powerpoint/2010/main" val="26910071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1714</TotalTime>
  <Words>1954</Words>
  <Application>Microsoft Office PowerPoint</Application>
  <PresentationFormat>Widescreen</PresentationFormat>
  <Paragraphs>227</Paragraphs>
  <Slides>31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31</vt:i4>
      </vt:variant>
    </vt:vector>
  </HeadingPairs>
  <TitlesOfParts>
    <vt:vector size="38" baseType="lpstr">
      <vt:lpstr>SimSun</vt:lpstr>
      <vt:lpstr>Arial</vt:lpstr>
      <vt:lpstr>Calibri</vt:lpstr>
      <vt:lpstr>Calibri Light</vt:lpstr>
      <vt:lpstr>Cambria Math</vt:lpstr>
      <vt:lpstr>Courier New</vt:lpstr>
      <vt:lpstr>Office Theme</vt:lpstr>
      <vt:lpstr>Genomic dissections of inflammatory proteins</vt:lpstr>
      <vt:lpstr>Introduction</vt:lpstr>
      <vt:lpstr>Olink Proximity Extension Assay (PEA) technology</vt:lpstr>
      <vt:lpstr>Statistical analysis</vt:lpstr>
      <vt:lpstr>PowerPoint Presentation</vt:lpstr>
      <vt:lpstr>Individual-level data analysis for KORA</vt:lpstr>
      <vt:lpstr>Meta-analysis</vt:lpstr>
      <vt:lpstr>Signal identification</vt:lpstr>
      <vt:lpstr>Statistics on AILD blocks</vt:lpstr>
      <vt:lpstr>Annotation by PhenoScanner</vt:lpstr>
      <vt:lpstr>Quality control as with IFN.gamma</vt:lpstr>
      <vt:lpstr>Manhattan (L) and Q-Q (R) plots</vt:lpstr>
      <vt:lpstr>Above-LLOD% and exclusion</vt:lpstr>
      <vt:lpstr>Busy Manhattan plots and above-LLOD%</vt:lpstr>
      <vt:lpstr>IFN.gamma from &gt;1,000 signals (L) to none (R)</vt:lpstr>
      <vt:lpstr>Results</vt:lpstr>
      <vt:lpstr>Manhattan (L) and Q-Q plots (R) for OPG</vt:lpstr>
      <vt:lpstr>Regional plot (OPG, chr8)</vt:lpstr>
      <vt:lpstr>PowerPoint Presentation</vt:lpstr>
      <vt:lpstr>PowerPoint Presentation</vt:lpstr>
      <vt:lpstr>Comparison with Kwan et al. (2014)</vt:lpstr>
      <vt:lpstr>Findings from in silico experiment</vt:lpstr>
      <vt:lpstr>Near-independent signals via AILD</vt:lpstr>
      <vt:lpstr>375 (SNP+indel) Signals</vt:lpstr>
      <vt:lpstr>PowerPoint Presentation</vt:lpstr>
      <vt:lpstr>Effect size -- MAF (L) and b/bJ (R, r=0.93)</vt:lpstr>
      <vt:lpstr>Summary</vt:lpstr>
      <vt:lpstr>A reflection of the analysis</vt:lpstr>
      <vt:lpstr>References</vt:lpstr>
      <vt:lpstr>Acknowledgements</vt:lpstr>
      <vt:lpstr>Landmarks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SCALLOP/INF1 analysis</dc:title>
  <dc:creator>Tengyu Zhao</dc:creator>
  <cp:lastModifiedBy>Jing Zhao</cp:lastModifiedBy>
  <cp:revision>1030</cp:revision>
  <dcterms:created xsi:type="dcterms:W3CDTF">2018-11-11T14:47:16Z</dcterms:created>
  <dcterms:modified xsi:type="dcterms:W3CDTF">2019-05-23T12:26:19Z</dcterms:modified>
</cp:coreProperties>
</file>